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3" r:id="rId1"/>
  </p:sldMasterIdLst>
  <p:notesMasterIdLst>
    <p:notesMasterId r:id="rId28"/>
  </p:notesMasterIdLst>
  <p:sldIdLst>
    <p:sldId id="268" r:id="rId2"/>
    <p:sldId id="652" r:id="rId3"/>
    <p:sldId id="746" r:id="rId4"/>
    <p:sldId id="782" r:id="rId5"/>
    <p:sldId id="783" r:id="rId6"/>
    <p:sldId id="784" r:id="rId7"/>
    <p:sldId id="785" r:id="rId8"/>
    <p:sldId id="786" r:id="rId9"/>
    <p:sldId id="787" r:id="rId10"/>
    <p:sldId id="793" r:id="rId11"/>
    <p:sldId id="788" r:id="rId12"/>
    <p:sldId id="789" r:id="rId13"/>
    <p:sldId id="790" r:id="rId14"/>
    <p:sldId id="744" r:id="rId15"/>
    <p:sldId id="779" r:id="rId16"/>
    <p:sldId id="792" r:id="rId17"/>
    <p:sldId id="740" r:id="rId18"/>
    <p:sldId id="738" r:id="rId19"/>
    <p:sldId id="741" r:id="rId20"/>
    <p:sldId id="739" r:id="rId21"/>
    <p:sldId id="742" r:id="rId22"/>
    <p:sldId id="780" r:id="rId23"/>
    <p:sldId id="781" r:id="rId24"/>
    <p:sldId id="743" r:id="rId25"/>
    <p:sldId id="777" r:id="rId26"/>
    <p:sldId id="263" r:id="rId2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781"/>
    <a:srgbClr val="F7A33C"/>
    <a:srgbClr val="FF7C35"/>
    <a:srgbClr val="008FC4"/>
    <a:srgbClr val="03ACDC"/>
    <a:srgbClr val="40AA59"/>
    <a:srgbClr val="FF454D"/>
    <a:srgbClr val="FAD34B"/>
    <a:srgbClr val="F05C63"/>
    <a:srgbClr val="374E6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10A1B5D5-9B99-4C35-A422-299274C87663}" styleName="Estilo medio 1 - Énfasis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5940675A-B579-460E-94D1-54222C63F5DA}" styleName="Sin estilo, cuadrícula de la tabla">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A488322-F2BA-4B5B-9748-0D474271808F}" styleName="Estilo medio 3 - Énfasis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16D9F66E-5EB9-4882-86FB-DCBF35E3C3E4}" styleName="Estilo medio 4 - Énfasis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93296810-A885-4BE3-A3E7-6D5BEEA58F35}" styleName="Estilo medio 2 - Énfasis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26"/>
    <p:restoredTop sz="93004"/>
  </p:normalViewPr>
  <p:slideViewPr>
    <p:cSldViewPr snapToGrid="0" snapToObjects="1">
      <p:cViewPr varScale="1">
        <p:scale>
          <a:sx n="60" d="100"/>
          <a:sy n="60" d="100"/>
        </p:scale>
        <p:origin x="90" y="1128"/>
      </p:cViewPr>
      <p:guideLst>
        <p:guide orient="horz" pos="2160"/>
        <p:guide pos="3840"/>
      </p:guideLst>
    </p:cSldViewPr>
  </p:slideViewPr>
  <p:outlineViewPr>
    <p:cViewPr>
      <p:scale>
        <a:sx n="33" d="100"/>
        <a:sy n="33" d="100"/>
      </p:scale>
      <p:origin x="0" y="-192"/>
    </p:cViewPr>
  </p:outlin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_trad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6C656D9-080C-E84F-AAD6-CF7452784A8F}" type="datetimeFigureOut">
              <a:t>10-12-2020</a:t>
            </a:fld>
            <a:endParaRPr lang="es-ES_trad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_trad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_trad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_trad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A46E4F7-44F7-344D-83C3-4C344F8CB4B8}" type="slidenum">
              <a:t>‹Nº›</a:t>
            </a:fld>
            <a:endParaRPr lang="es-ES_tradnl"/>
          </a:p>
        </p:txBody>
      </p:sp>
    </p:spTree>
    <p:extLst>
      <p:ext uri="{BB962C8B-B14F-4D97-AF65-F5344CB8AC3E}">
        <p14:creationId xmlns:p14="http://schemas.microsoft.com/office/powerpoint/2010/main" val="3720862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a:p>
        </p:txBody>
      </p:sp>
      <p:sp>
        <p:nvSpPr>
          <p:cNvPr id="4" name="Marcador de número de diapositiva 3"/>
          <p:cNvSpPr>
            <a:spLocks noGrp="1"/>
          </p:cNvSpPr>
          <p:nvPr>
            <p:ph type="sldNum" sz="quarter" idx="5"/>
          </p:nvPr>
        </p:nvSpPr>
        <p:spPr/>
        <p:txBody>
          <a:bodyPr/>
          <a:lstStyle/>
          <a:p>
            <a:fld id="{AA46E4F7-44F7-344D-83C3-4C344F8CB4B8}" type="slidenum">
              <a:rPr lang="es-CL" smtClean="0"/>
              <a:t>1</a:t>
            </a:fld>
            <a:endParaRPr lang="es-CL"/>
          </a:p>
        </p:txBody>
      </p:sp>
    </p:spTree>
    <p:extLst>
      <p:ext uri="{BB962C8B-B14F-4D97-AF65-F5344CB8AC3E}">
        <p14:creationId xmlns:p14="http://schemas.microsoft.com/office/powerpoint/2010/main" val="38918054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dirty="0"/>
          </a:p>
        </p:txBody>
      </p:sp>
      <p:sp>
        <p:nvSpPr>
          <p:cNvPr id="4" name="Marcador de número de diapositiva 3"/>
          <p:cNvSpPr>
            <a:spLocks noGrp="1"/>
          </p:cNvSpPr>
          <p:nvPr>
            <p:ph type="sldNum" sz="quarter" idx="5"/>
          </p:nvPr>
        </p:nvSpPr>
        <p:spPr/>
        <p:txBody>
          <a:bodyPr/>
          <a:lstStyle/>
          <a:p>
            <a:fld id="{AA46E4F7-44F7-344D-83C3-4C344F8CB4B8}" type="slidenum">
              <a:rPr lang="es-CL" smtClean="0"/>
              <a:t>21</a:t>
            </a:fld>
            <a:endParaRPr lang="es-CL"/>
          </a:p>
        </p:txBody>
      </p:sp>
    </p:spTree>
    <p:extLst>
      <p:ext uri="{BB962C8B-B14F-4D97-AF65-F5344CB8AC3E}">
        <p14:creationId xmlns:p14="http://schemas.microsoft.com/office/powerpoint/2010/main" val="41666404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dirty="0"/>
          </a:p>
        </p:txBody>
      </p:sp>
      <p:sp>
        <p:nvSpPr>
          <p:cNvPr id="4" name="Marcador de número de diapositiva 3"/>
          <p:cNvSpPr>
            <a:spLocks noGrp="1"/>
          </p:cNvSpPr>
          <p:nvPr>
            <p:ph type="sldNum" sz="quarter" idx="5"/>
          </p:nvPr>
        </p:nvSpPr>
        <p:spPr/>
        <p:txBody>
          <a:bodyPr/>
          <a:lstStyle/>
          <a:p>
            <a:fld id="{AA46E4F7-44F7-344D-83C3-4C344F8CB4B8}" type="slidenum">
              <a:rPr lang="es-CL" smtClean="0"/>
              <a:t>22</a:t>
            </a:fld>
            <a:endParaRPr lang="es-CL"/>
          </a:p>
        </p:txBody>
      </p:sp>
    </p:spTree>
    <p:extLst>
      <p:ext uri="{BB962C8B-B14F-4D97-AF65-F5344CB8AC3E}">
        <p14:creationId xmlns:p14="http://schemas.microsoft.com/office/powerpoint/2010/main" val="23087451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dirty="0"/>
          </a:p>
        </p:txBody>
      </p:sp>
      <p:sp>
        <p:nvSpPr>
          <p:cNvPr id="4" name="Marcador de número de diapositiva 3"/>
          <p:cNvSpPr>
            <a:spLocks noGrp="1"/>
          </p:cNvSpPr>
          <p:nvPr>
            <p:ph type="sldNum" sz="quarter" idx="5"/>
          </p:nvPr>
        </p:nvSpPr>
        <p:spPr/>
        <p:txBody>
          <a:bodyPr/>
          <a:lstStyle/>
          <a:p>
            <a:fld id="{AA46E4F7-44F7-344D-83C3-4C344F8CB4B8}" type="slidenum">
              <a:rPr lang="es-CL" smtClean="0"/>
              <a:t>23</a:t>
            </a:fld>
            <a:endParaRPr lang="es-CL"/>
          </a:p>
        </p:txBody>
      </p:sp>
    </p:spTree>
    <p:extLst>
      <p:ext uri="{BB962C8B-B14F-4D97-AF65-F5344CB8AC3E}">
        <p14:creationId xmlns:p14="http://schemas.microsoft.com/office/powerpoint/2010/main" val="1479273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dirty="0"/>
          </a:p>
        </p:txBody>
      </p:sp>
      <p:sp>
        <p:nvSpPr>
          <p:cNvPr id="4" name="Marcador de número de diapositiva 3"/>
          <p:cNvSpPr>
            <a:spLocks noGrp="1"/>
          </p:cNvSpPr>
          <p:nvPr>
            <p:ph type="sldNum" sz="quarter" idx="5"/>
          </p:nvPr>
        </p:nvSpPr>
        <p:spPr/>
        <p:txBody>
          <a:bodyPr/>
          <a:lstStyle/>
          <a:p>
            <a:fld id="{AA46E4F7-44F7-344D-83C3-4C344F8CB4B8}" type="slidenum">
              <a:rPr lang="es-CL" smtClean="0"/>
              <a:t>24</a:t>
            </a:fld>
            <a:endParaRPr lang="es-CL"/>
          </a:p>
        </p:txBody>
      </p:sp>
    </p:spTree>
    <p:extLst>
      <p:ext uri="{BB962C8B-B14F-4D97-AF65-F5344CB8AC3E}">
        <p14:creationId xmlns:p14="http://schemas.microsoft.com/office/powerpoint/2010/main" val="36949138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dirty="0"/>
          </a:p>
        </p:txBody>
      </p:sp>
      <p:sp>
        <p:nvSpPr>
          <p:cNvPr id="4" name="Marcador de número de diapositiva 3"/>
          <p:cNvSpPr>
            <a:spLocks noGrp="1"/>
          </p:cNvSpPr>
          <p:nvPr>
            <p:ph type="sldNum" sz="quarter" idx="5"/>
          </p:nvPr>
        </p:nvSpPr>
        <p:spPr/>
        <p:txBody>
          <a:bodyPr/>
          <a:lstStyle/>
          <a:p>
            <a:fld id="{AA46E4F7-44F7-344D-83C3-4C344F8CB4B8}" type="slidenum">
              <a:rPr lang="es-CL" smtClean="0"/>
              <a:t>25</a:t>
            </a:fld>
            <a:endParaRPr lang="es-CL"/>
          </a:p>
        </p:txBody>
      </p:sp>
    </p:spTree>
    <p:extLst>
      <p:ext uri="{BB962C8B-B14F-4D97-AF65-F5344CB8AC3E}">
        <p14:creationId xmlns:p14="http://schemas.microsoft.com/office/powerpoint/2010/main" val="8132144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a:p>
        </p:txBody>
      </p:sp>
      <p:sp>
        <p:nvSpPr>
          <p:cNvPr id="4" name="Marcador de número de diapositiva 3"/>
          <p:cNvSpPr>
            <a:spLocks noGrp="1"/>
          </p:cNvSpPr>
          <p:nvPr>
            <p:ph type="sldNum" sz="quarter" idx="5"/>
          </p:nvPr>
        </p:nvSpPr>
        <p:spPr/>
        <p:txBody>
          <a:bodyPr/>
          <a:lstStyle/>
          <a:p>
            <a:fld id="{AA46E4F7-44F7-344D-83C3-4C344F8CB4B8}" type="slidenum">
              <a:rPr lang="es-CL" smtClean="0"/>
              <a:t>3</a:t>
            </a:fld>
            <a:endParaRPr lang="es-CL"/>
          </a:p>
        </p:txBody>
      </p:sp>
    </p:spTree>
    <p:extLst>
      <p:ext uri="{BB962C8B-B14F-4D97-AF65-F5344CB8AC3E}">
        <p14:creationId xmlns:p14="http://schemas.microsoft.com/office/powerpoint/2010/main" val="11086945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dirty="0"/>
          </a:p>
        </p:txBody>
      </p:sp>
      <p:sp>
        <p:nvSpPr>
          <p:cNvPr id="4" name="Marcador de número de diapositiva 3"/>
          <p:cNvSpPr>
            <a:spLocks noGrp="1"/>
          </p:cNvSpPr>
          <p:nvPr>
            <p:ph type="sldNum" sz="quarter" idx="5"/>
          </p:nvPr>
        </p:nvSpPr>
        <p:spPr/>
        <p:txBody>
          <a:bodyPr/>
          <a:lstStyle/>
          <a:p>
            <a:fld id="{AA46E4F7-44F7-344D-83C3-4C344F8CB4B8}" type="slidenum">
              <a:rPr lang="es-CL" smtClean="0"/>
              <a:t>14</a:t>
            </a:fld>
            <a:endParaRPr lang="es-CL"/>
          </a:p>
        </p:txBody>
      </p:sp>
    </p:spTree>
    <p:extLst>
      <p:ext uri="{BB962C8B-B14F-4D97-AF65-F5344CB8AC3E}">
        <p14:creationId xmlns:p14="http://schemas.microsoft.com/office/powerpoint/2010/main" val="3181138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dirty="0"/>
          </a:p>
        </p:txBody>
      </p:sp>
      <p:sp>
        <p:nvSpPr>
          <p:cNvPr id="4" name="Marcador de número de diapositiva 3"/>
          <p:cNvSpPr>
            <a:spLocks noGrp="1"/>
          </p:cNvSpPr>
          <p:nvPr>
            <p:ph type="sldNum" sz="quarter" idx="5"/>
          </p:nvPr>
        </p:nvSpPr>
        <p:spPr/>
        <p:txBody>
          <a:bodyPr/>
          <a:lstStyle/>
          <a:p>
            <a:fld id="{AA46E4F7-44F7-344D-83C3-4C344F8CB4B8}" type="slidenum">
              <a:rPr lang="es-CL" smtClean="0"/>
              <a:t>15</a:t>
            </a:fld>
            <a:endParaRPr lang="es-CL"/>
          </a:p>
        </p:txBody>
      </p:sp>
    </p:spTree>
    <p:extLst>
      <p:ext uri="{BB962C8B-B14F-4D97-AF65-F5344CB8AC3E}">
        <p14:creationId xmlns:p14="http://schemas.microsoft.com/office/powerpoint/2010/main" val="31311720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dirty="0"/>
          </a:p>
        </p:txBody>
      </p:sp>
      <p:sp>
        <p:nvSpPr>
          <p:cNvPr id="4" name="Marcador de número de diapositiva 3"/>
          <p:cNvSpPr>
            <a:spLocks noGrp="1"/>
          </p:cNvSpPr>
          <p:nvPr>
            <p:ph type="sldNum" sz="quarter" idx="5"/>
          </p:nvPr>
        </p:nvSpPr>
        <p:spPr/>
        <p:txBody>
          <a:bodyPr/>
          <a:lstStyle/>
          <a:p>
            <a:fld id="{AA46E4F7-44F7-344D-83C3-4C344F8CB4B8}" type="slidenum">
              <a:rPr lang="es-CL" smtClean="0"/>
              <a:t>16</a:t>
            </a:fld>
            <a:endParaRPr lang="es-CL"/>
          </a:p>
        </p:txBody>
      </p:sp>
    </p:spTree>
    <p:extLst>
      <p:ext uri="{BB962C8B-B14F-4D97-AF65-F5344CB8AC3E}">
        <p14:creationId xmlns:p14="http://schemas.microsoft.com/office/powerpoint/2010/main" val="219434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dirty="0"/>
          </a:p>
        </p:txBody>
      </p:sp>
      <p:sp>
        <p:nvSpPr>
          <p:cNvPr id="4" name="Marcador de número de diapositiva 3"/>
          <p:cNvSpPr>
            <a:spLocks noGrp="1"/>
          </p:cNvSpPr>
          <p:nvPr>
            <p:ph type="sldNum" sz="quarter" idx="5"/>
          </p:nvPr>
        </p:nvSpPr>
        <p:spPr/>
        <p:txBody>
          <a:bodyPr/>
          <a:lstStyle/>
          <a:p>
            <a:fld id="{AA46E4F7-44F7-344D-83C3-4C344F8CB4B8}" type="slidenum">
              <a:rPr lang="es-CL" smtClean="0"/>
              <a:t>17</a:t>
            </a:fld>
            <a:endParaRPr lang="es-CL"/>
          </a:p>
        </p:txBody>
      </p:sp>
    </p:spTree>
    <p:extLst>
      <p:ext uri="{BB962C8B-B14F-4D97-AF65-F5344CB8AC3E}">
        <p14:creationId xmlns:p14="http://schemas.microsoft.com/office/powerpoint/2010/main" val="15928117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dirty="0"/>
          </a:p>
        </p:txBody>
      </p:sp>
      <p:sp>
        <p:nvSpPr>
          <p:cNvPr id="4" name="Marcador de número de diapositiva 3"/>
          <p:cNvSpPr>
            <a:spLocks noGrp="1"/>
          </p:cNvSpPr>
          <p:nvPr>
            <p:ph type="sldNum" sz="quarter" idx="5"/>
          </p:nvPr>
        </p:nvSpPr>
        <p:spPr/>
        <p:txBody>
          <a:bodyPr/>
          <a:lstStyle/>
          <a:p>
            <a:fld id="{AA46E4F7-44F7-344D-83C3-4C344F8CB4B8}" type="slidenum">
              <a:rPr lang="es-CL" smtClean="0"/>
              <a:t>18</a:t>
            </a:fld>
            <a:endParaRPr lang="es-CL"/>
          </a:p>
        </p:txBody>
      </p:sp>
    </p:spTree>
    <p:extLst>
      <p:ext uri="{BB962C8B-B14F-4D97-AF65-F5344CB8AC3E}">
        <p14:creationId xmlns:p14="http://schemas.microsoft.com/office/powerpoint/2010/main" val="17307846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dirty="0"/>
          </a:p>
        </p:txBody>
      </p:sp>
      <p:sp>
        <p:nvSpPr>
          <p:cNvPr id="4" name="Marcador de número de diapositiva 3"/>
          <p:cNvSpPr>
            <a:spLocks noGrp="1"/>
          </p:cNvSpPr>
          <p:nvPr>
            <p:ph type="sldNum" sz="quarter" idx="5"/>
          </p:nvPr>
        </p:nvSpPr>
        <p:spPr/>
        <p:txBody>
          <a:bodyPr/>
          <a:lstStyle/>
          <a:p>
            <a:fld id="{AA46E4F7-44F7-344D-83C3-4C344F8CB4B8}" type="slidenum">
              <a:rPr lang="es-CL" smtClean="0"/>
              <a:t>19</a:t>
            </a:fld>
            <a:endParaRPr lang="es-CL"/>
          </a:p>
        </p:txBody>
      </p:sp>
    </p:spTree>
    <p:extLst>
      <p:ext uri="{BB962C8B-B14F-4D97-AF65-F5344CB8AC3E}">
        <p14:creationId xmlns:p14="http://schemas.microsoft.com/office/powerpoint/2010/main" val="22027138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dirty="0"/>
          </a:p>
        </p:txBody>
      </p:sp>
      <p:sp>
        <p:nvSpPr>
          <p:cNvPr id="4" name="Marcador de número de diapositiva 3"/>
          <p:cNvSpPr>
            <a:spLocks noGrp="1"/>
          </p:cNvSpPr>
          <p:nvPr>
            <p:ph type="sldNum" sz="quarter" idx="5"/>
          </p:nvPr>
        </p:nvSpPr>
        <p:spPr/>
        <p:txBody>
          <a:bodyPr/>
          <a:lstStyle/>
          <a:p>
            <a:fld id="{AA46E4F7-44F7-344D-83C3-4C344F8CB4B8}" type="slidenum">
              <a:rPr lang="es-CL" smtClean="0"/>
              <a:t>20</a:t>
            </a:fld>
            <a:endParaRPr lang="es-CL"/>
          </a:p>
        </p:txBody>
      </p:sp>
    </p:spTree>
    <p:extLst>
      <p:ext uri="{BB962C8B-B14F-4D97-AF65-F5344CB8AC3E}">
        <p14:creationId xmlns:p14="http://schemas.microsoft.com/office/powerpoint/2010/main" val="34820317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4.tiff"/><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Título principal">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300235" y="2297874"/>
            <a:ext cx="10363200" cy="1131126"/>
          </a:xfrm>
          <a:prstGeom prst="rect">
            <a:avLst/>
          </a:prstGeom>
        </p:spPr>
        <p:txBody>
          <a:bodyPr anchor="t">
            <a:noAutofit/>
          </a:bodyPr>
          <a:lstStyle>
            <a:lvl1pPr algn="l">
              <a:defRPr lang="en-US" sz="4000" b="1" kern="1200" dirty="0">
                <a:solidFill>
                  <a:schemeClr val="tx1"/>
                </a:solidFill>
                <a:latin typeface="+mj-lt"/>
                <a:ea typeface="+mj-ea"/>
                <a:cs typeface="+mj-cs"/>
              </a:defRPr>
            </a:lvl1pPr>
          </a:lstStyle>
          <a:p>
            <a:r>
              <a:rPr lang="en-US" dirty="0"/>
              <a:t>Escriba el título de la presentación en un máximo de dos líneas</a:t>
            </a:r>
          </a:p>
        </p:txBody>
      </p:sp>
      <p:sp>
        <p:nvSpPr>
          <p:cNvPr id="3" name="Subtitle 2"/>
          <p:cNvSpPr>
            <a:spLocks noGrp="1"/>
          </p:cNvSpPr>
          <p:nvPr>
            <p:ph type="subTitle" idx="1" hasCustomPrompt="1"/>
          </p:nvPr>
        </p:nvSpPr>
        <p:spPr>
          <a:xfrm>
            <a:off x="1300235" y="3537914"/>
            <a:ext cx="9144000" cy="805486"/>
          </a:xfrm>
          <a:prstGeom prst="rect">
            <a:avLst/>
          </a:prstGeom>
        </p:spPr>
        <p:txBody>
          <a:bodyPr anchor="t"/>
          <a:lstStyle>
            <a:lvl1pPr marL="0" indent="0" algn="l">
              <a:buNone/>
              <a:defRPr sz="24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Escriba la bajada del título de la presentación en un máximo de dos líneas</a:t>
            </a:r>
          </a:p>
        </p:txBody>
      </p:sp>
      <p:sp>
        <p:nvSpPr>
          <p:cNvPr id="17" name="Text Placeholder 16">
            <a:extLst>
              <a:ext uri="{FF2B5EF4-FFF2-40B4-BE49-F238E27FC236}">
                <a16:creationId xmlns:a16="http://schemas.microsoft.com/office/drawing/2014/main" id="{CF8AAC48-2EAF-1947-8824-4DCAA8EBCDDE}"/>
              </a:ext>
            </a:extLst>
          </p:cNvPr>
          <p:cNvSpPr>
            <a:spLocks noGrp="1"/>
          </p:cNvSpPr>
          <p:nvPr>
            <p:ph type="body" sz="quarter" idx="10" hasCustomPrompt="1"/>
          </p:nvPr>
        </p:nvSpPr>
        <p:spPr>
          <a:xfrm>
            <a:off x="8064499" y="4412203"/>
            <a:ext cx="3598935" cy="374110"/>
          </a:xfrm>
          <a:prstGeom prst="rect">
            <a:avLst/>
          </a:prstGeom>
        </p:spPr>
        <p:txBody>
          <a:bodyPr anchor="t"/>
          <a:lstStyle>
            <a:lvl1pPr marL="0" indent="0" algn="r">
              <a:spcBef>
                <a:spcPts val="0"/>
              </a:spcBef>
              <a:buNone/>
              <a:defRPr sz="2400">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err="1"/>
              <a:t>Nombre</a:t>
            </a:r>
            <a:r>
              <a:rPr lang="en-US" dirty="0"/>
              <a:t> </a:t>
            </a:r>
            <a:r>
              <a:rPr lang="en-US" dirty="0" err="1"/>
              <a:t>Profesor</a:t>
            </a:r>
            <a:r>
              <a:rPr lang="en-US" dirty="0"/>
              <a:t> 2</a:t>
            </a:r>
          </a:p>
        </p:txBody>
      </p:sp>
      <p:sp>
        <p:nvSpPr>
          <p:cNvPr id="19" name="Text Placeholder 16">
            <a:extLst>
              <a:ext uri="{FF2B5EF4-FFF2-40B4-BE49-F238E27FC236}">
                <a16:creationId xmlns:a16="http://schemas.microsoft.com/office/drawing/2014/main" id="{89E84FF2-1C76-E445-AEFC-FAB647D1C0FC}"/>
              </a:ext>
            </a:extLst>
          </p:cNvPr>
          <p:cNvSpPr>
            <a:spLocks noGrp="1"/>
          </p:cNvSpPr>
          <p:nvPr>
            <p:ph type="body" sz="quarter" idx="11" hasCustomPrompt="1"/>
          </p:nvPr>
        </p:nvSpPr>
        <p:spPr>
          <a:xfrm>
            <a:off x="8064499" y="4840691"/>
            <a:ext cx="3598935" cy="282295"/>
          </a:xfrm>
          <a:prstGeom prst="rect">
            <a:avLst/>
          </a:prstGeom>
        </p:spPr>
        <p:txBody>
          <a:bodyPr anchor="t"/>
          <a:lstStyle>
            <a:lvl1pPr marL="0" indent="0" algn="r">
              <a:spcBef>
                <a:spcPts val="0"/>
              </a:spcBef>
              <a:buNone/>
              <a:defRPr sz="1600">
                <a:solidFill>
                  <a:srgbClr val="0070C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e-mail</a:t>
            </a:r>
          </a:p>
        </p:txBody>
      </p:sp>
      <p:sp>
        <p:nvSpPr>
          <p:cNvPr id="8" name="Text Placeholder 16">
            <a:extLst>
              <a:ext uri="{FF2B5EF4-FFF2-40B4-BE49-F238E27FC236}">
                <a16:creationId xmlns:a16="http://schemas.microsoft.com/office/drawing/2014/main" id="{3CFFA6BC-13D3-9144-8BC5-135F8C7483F1}"/>
              </a:ext>
            </a:extLst>
          </p:cNvPr>
          <p:cNvSpPr>
            <a:spLocks noGrp="1"/>
          </p:cNvSpPr>
          <p:nvPr>
            <p:ph type="body" sz="quarter" idx="12" hasCustomPrompt="1"/>
          </p:nvPr>
        </p:nvSpPr>
        <p:spPr>
          <a:xfrm>
            <a:off x="8064499" y="5177539"/>
            <a:ext cx="3598935" cy="282295"/>
          </a:xfrm>
          <a:prstGeom prst="rect">
            <a:avLst/>
          </a:prstGeom>
        </p:spPr>
        <p:txBody>
          <a:bodyPr anchor="t"/>
          <a:lstStyle>
            <a:lvl1pPr marL="0" indent="0" algn="r">
              <a:spcBef>
                <a:spcPts val="0"/>
              </a:spcBef>
              <a:buNone/>
              <a:defRPr sz="1600">
                <a:solidFill>
                  <a:srgbClr val="0070C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Twitter / Instagram / LinkedIn</a:t>
            </a:r>
          </a:p>
        </p:txBody>
      </p:sp>
      <p:pic>
        <p:nvPicPr>
          <p:cNvPr id="9" name="Picture 8">
            <a:extLst>
              <a:ext uri="{FF2B5EF4-FFF2-40B4-BE49-F238E27FC236}">
                <a16:creationId xmlns:a16="http://schemas.microsoft.com/office/drawing/2014/main" id="{9DF26F4F-6206-8945-8CEF-D474E428BC21}"/>
              </a:ext>
            </a:extLst>
          </p:cNvPr>
          <p:cNvPicPr>
            <a:picLocks noChangeAspect="1"/>
          </p:cNvPicPr>
          <p:nvPr userDrawn="1"/>
        </p:nvPicPr>
        <p:blipFill>
          <a:blip r:embed="rId2"/>
          <a:stretch>
            <a:fillRect/>
          </a:stretch>
        </p:blipFill>
        <p:spPr>
          <a:xfrm>
            <a:off x="10444235" y="149224"/>
            <a:ext cx="1493520" cy="607765"/>
          </a:xfrm>
          <a:prstGeom prst="rect">
            <a:avLst/>
          </a:prstGeom>
        </p:spPr>
      </p:pic>
      <p:pic>
        <p:nvPicPr>
          <p:cNvPr id="10" name="Picture 2" descr="https://lh6.googleusercontent.com/ZLGXLiyYQBDC3pNpzHlajnnY_WFW4j1mFpcX-qbvfs-xIsFhx2UUvf9cSRhJuQ-mGmXch_v7iOKH5eOYv2CunZheDTkcgPle13S0W0a56GxS1VAULDj-2kKjIumYR8nb6RJ32us8">
            <a:extLst>
              <a:ext uri="{FF2B5EF4-FFF2-40B4-BE49-F238E27FC236}">
                <a16:creationId xmlns:a16="http://schemas.microsoft.com/office/drawing/2014/main" id="{E07D9194-18D1-3F46-AD8D-78B13508536A}"/>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975177" y="5373586"/>
            <a:ext cx="2606224" cy="1484415"/>
          </a:xfrm>
          <a:prstGeom prst="rect">
            <a:avLst/>
          </a:prstGeom>
          <a:noFill/>
          <a:extLst>
            <a:ext uri="{909E8E84-426E-40DD-AFC4-6F175D3DCCD1}">
              <a14:hiddenFill xmlns:a14="http://schemas.microsoft.com/office/drawing/2010/main">
                <a:solidFill>
                  <a:srgbClr val="FFFFFF"/>
                </a:solidFill>
              </a14:hiddenFill>
            </a:ext>
          </a:extLst>
        </p:spPr>
      </p:pic>
      <p:sp>
        <p:nvSpPr>
          <p:cNvPr id="11" name="Text Placeholder 16">
            <a:extLst>
              <a:ext uri="{FF2B5EF4-FFF2-40B4-BE49-F238E27FC236}">
                <a16:creationId xmlns:a16="http://schemas.microsoft.com/office/drawing/2014/main" id="{B0F403C9-3321-264F-9FC7-14086E44593C}"/>
              </a:ext>
            </a:extLst>
          </p:cNvPr>
          <p:cNvSpPr>
            <a:spLocks noGrp="1"/>
          </p:cNvSpPr>
          <p:nvPr>
            <p:ph type="body" sz="quarter" idx="13" hasCustomPrompt="1"/>
          </p:nvPr>
        </p:nvSpPr>
        <p:spPr>
          <a:xfrm>
            <a:off x="4402065" y="4412203"/>
            <a:ext cx="3598935" cy="374110"/>
          </a:xfrm>
          <a:prstGeom prst="rect">
            <a:avLst/>
          </a:prstGeom>
        </p:spPr>
        <p:txBody>
          <a:bodyPr anchor="t"/>
          <a:lstStyle>
            <a:lvl1pPr marL="0" indent="0" algn="r">
              <a:spcBef>
                <a:spcPts val="0"/>
              </a:spcBef>
              <a:buNone/>
              <a:defRPr sz="2400">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err="1"/>
              <a:t>Nombre</a:t>
            </a:r>
            <a:r>
              <a:rPr lang="en-US" dirty="0"/>
              <a:t> </a:t>
            </a:r>
            <a:r>
              <a:rPr lang="en-US" dirty="0" err="1"/>
              <a:t>Profesor</a:t>
            </a:r>
            <a:r>
              <a:rPr lang="en-US" dirty="0"/>
              <a:t> 1</a:t>
            </a:r>
          </a:p>
        </p:txBody>
      </p:sp>
      <p:sp>
        <p:nvSpPr>
          <p:cNvPr id="12" name="Text Placeholder 16">
            <a:extLst>
              <a:ext uri="{FF2B5EF4-FFF2-40B4-BE49-F238E27FC236}">
                <a16:creationId xmlns:a16="http://schemas.microsoft.com/office/drawing/2014/main" id="{77588184-A05E-0B4F-86B4-9100DFEE70E3}"/>
              </a:ext>
            </a:extLst>
          </p:cNvPr>
          <p:cNvSpPr>
            <a:spLocks noGrp="1"/>
          </p:cNvSpPr>
          <p:nvPr>
            <p:ph type="body" sz="quarter" idx="14" hasCustomPrompt="1"/>
          </p:nvPr>
        </p:nvSpPr>
        <p:spPr>
          <a:xfrm>
            <a:off x="4402065" y="4840691"/>
            <a:ext cx="3598935" cy="282295"/>
          </a:xfrm>
          <a:prstGeom prst="rect">
            <a:avLst/>
          </a:prstGeom>
        </p:spPr>
        <p:txBody>
          <a:bodyPr anchor="t"/>
          <a:lstStyle>
            <a:lvl1pPr marL="0" indent="0" algn="r">
              <a:spcBef>
                <a:spcPts val="0"/>
              </a:spcBef>
              <a:buNone/>
              <a:defRPr sz="1600">
                <a:solidFill>
                  <a:srgbClr val="0070C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e-mail</a:t>
            </a:r>
          </a:p>
        </p:txBody>
      </p:sp>
      <p:sp>
        <p:nvSpPr>
          <p:cNvPr id="13" name="Text Placeholder 16">
            <a:extLst>
              <a:ext uri="{FF2B5EF4-FFF2-40B4-BE49-F238E27FC236}">
                <a16:creationId xmlns:a16="http://schemas.microsoft.com/office/drawing/2014/main" id="{51771A43-AD57-B041-8D6B-8DAA65244E19}"/>
              </a:ext>
            </a:extLst>
          </p:cNvPr>
          <p:cNvSpPr>
            <a:spLocks noGrp="1"/>
          </p:cNvSpPr>
          <p:nvPr>
            <p:ph type="body" sz="quarter" idx="15" hasCustomPrompt="1"/>
          </p:nvPr>
        </p:nvSpPr>
        <p:spPr>
          <a:xfrm>
            <a:off x="4402065" y="5177539"/>
            <a:ext cx="3598935" cy="282295"/>
          </a:xfrm>
          <a:prstGeom prst="rect">
            <a:avLst/>
          </a:prstGeom>
        </p:spPr>
        <p:txBody>
          <a:bodyPr anchor="t"/>
          <a:lstStyle>
            <a:lvl1pPr marL="0" indent="0" algn="r">
              <a:spcBef>
                <a:spcPts val="0"/>
              </a:spcBef>
              <a:buNone/>
              <a:defRPr sz="1600">
                <a:solidFill>
                  <a:srgbClr val="0070C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Twitter / Instagram / LinkedIn</a:t>
            </a:r>
          </a:p>
        </p:txBody>
      </p:sp>
    </p:spTree>
    <p:extLst>
      <p:ext uri="{BB962C8B-B14F-4D97-AF65-F5344CB8AC3E}">
        <p14:creationId xmlns:p14="http://schemas.microsoft.com/office/powerpoint/2010/main" val="41690698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ítulo y un contenedor CON bullets Greca">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4A5A216-2E4C-E74C-B515-ED3FDB5F0A3F}"/>
              </a:ext>
            </a:extLst>
          </p:cNvPr>
          <p:cNvSpPr>
            <a:spLocks noGrp="1"/>
          </p:cNvSpPr>
          <p:nvPr>
            <p:ph type="title" hasCustomPrompt="1"/>
          </p:nvPr>
        </p:nvSpPr>
        <p:spPr>
          <a:xfrm>
            <a:off x="838200" y="345124"/>
            <a:ext cx="10515600" cy="621528"/>
          </a:xfrm>
          <a:prstGeom prst="rect">
            <a:avLst/>
          </a:prstGeom>
        </p:spPr>
        <p:txBody>
          <a:bodyPr>
            <a:noAutofit/>
          </a:bodyPr>
          <a:lstStyle>
            <a:lvl1pPr>
              <a:defRPr sz="3600" b="1"/>
            </a:lvl1pPr>
          </a:lstStyle>
          <a:p>
            <a:r>
              <a:rPr lang="en-US" dirty="0"/>
              <a:t>Título en una </a:t>
            </a:r>
            <a:r>
              <a:rPr lang="en-US" dirty="0" err="1"/>
              <a:t>línea</a:t>
            </a:r>
            <a:r>
              <a:rPr lang="en-US" dirty="0"/>
              <a:t> (</a:t>
            </a:r>
            <a:r>
              <a:rPr lang="en-US" dirty="0" err="1"/>
              <a:t>Calibrí</a:t>
            </a:r>
            <a:r>
              <a:rPr lang="en-US" dirty="0"/>
              <a:t> Light - Headings 36)</a:t>
            </a:r>
          </a:p>
        </p:txBody>
      </p:sp>
      <p:sp>
        <p:nvSpPr>
          <p:cNvPr id="5" name="Google Shape;22;p3">
            <a:extLst>
              <a:ext uri="{FF2B5EF4-FFF2-40B4-BE49-F238E27FC236}">
                <a16:creationId xmlns:a16="http://schemas.microsoft.com/office/drawing/2014/main" id="{77E12CF4-46D4-3246-B576-B3C6C1739F5C}"/>
              </a:ext>
            </a:extLst>
          </p:cNvPr>
          <p:cNvSpPr txBox="1">
            <a:spLocks noGrp="1"/>
          </p:cNvSpPr>
          <p:nvPr>
            <p:ph type="subTitle" idx="10" hasCustomPrompt="1"/>
          </p:nvPr>
        </p:nvSpPr>
        <p:spPr>
          <a:xfrm>
            <a:off x="838200" y="1005842"/>
            <a:ext cx="10515600" cy="261256"/>
          </a:xfrm>
          <a:prstGeom prst="rect">
            <a:avLst/>
          </a:prstGeom>
          <a:noFill/>
          <a:ln>
            <a:noFill/>
          </a:ln>
        </p:spPr>
        <p:txBody>
          <a:bodyPr spcFirstLastPara="1" wrap="square" lIns="91425" tIns="0" rIns="91425" bIns="0" anchor="ctr" anchorCtr="0">
            <a:noAutofit/>
          </a:bodyPr>
          <a:lstStyle>
            <a:lvl1pPr marL="228600" marR="0" lvl="0" indent="-228600" algn="l" defTabSz="914400" rtl="0" eaLnBrk="1" fontAlgn="auto" latinLnBrk="0" hangingPunct="1">
              <a:lnSpc>
                <a:spcPct val="100000"/>
              </a:lnSpc>
              <a:spcBef>
                <a:spcPts val="0"/>
              </a:spcBef>
              <a:spcAft>
                <a:spcPts val="0"/>
              </a:spcAft>
              <a:buClr>
                <a:srgbClr val="3F3F3F"/>
              </a:buClr>
              <a:buSzPts val="1280"/>
              <a:buFont typeface="Calibri"/>
              <a:buNone/>
              <a:tabLst/>
              <a:defRPr sz="1800">
                <a:solidFill>
                  <a:srgbClr val="3F3F3F"/>
                </a:solidFill>
                <a:latin typeface="Calibri"/>
                <a:ea typeface="Calibri"/>
                <a:cs typeface="Calibri"/>
                <a:sym typeface="Calibri"/>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pPr marL="228600" marR="0" lvl="0" indent="-228600" algn="l" defTabSz="914400" rtl="0" eaLnBrk="1" fontAlgn="auto" latinLnBrk="0" hangingPunct="1">
              <a:lnSpc>
                <a:spcPct val="100000"/>
              </a:lnSpc>
              <a:spcBef>
                <a:spcPts val="0"/>
              </a:spcBef>
              <a:spcAft>
                <a:spcPts val="0"/>
              </a:spcAft>
              <a:buClr>
                <a:srgbClr val="3F3F3F"/>
              </a:buClr>
              <a:buSzPts val="1280"/>
              <a:buFont typeface="Calibri"/>
              <a:buNone/>
              <a:tabLst/>
              <a:defRPr/>
            </a:pPr>
            <a:r>
              <a:rPr lang="es-ES" dirty="0" err="1"/>
              <a:t>Click</a:t>
            </a:r>
            <a:r>
              <a:rPr lang="es-ES" dirty="0"/>
              <a:t> para añadir subtítulo en una línea (</a:t>
            </a:r>
            <a:r>
              <a:rPr lang="es-ES" dirty="0" err="1"/>
              <a:t>Calibrí</a:t>
            </a:r>
            <a:r>
              <a:rPr lang="es-ES" dirty="0"/>
              <a:t> 18)</a:t>
            </a:r>
          </a:p>
        </p:txBody>
      </p:sp>
      <p:sp>
        <p:nvSpPr>
          <p:cNvPr id="6" name="Content Placeholder 2">
            <a:extLst>
              <a:ext uri="{FF2B5EF4-FFF2-40B4-BE49-F238E27FC236}">
                <a16:creationId xmlns:a16="http://schemas.microsoft.com/office/drawing/2014/main" id="{4B3E94AE-98D0-4049-8A4D-E7D3A5F0951C}"/>
              </a:ext>
            </a:extLst>
          </p:cNvPr>
          <p:cNvSpPr>
            <a:spLocks noGrp="1"/>
          </p:cNvSpPr>
          <p:nvPr>
            <p:ph idx="11" hasCustomPrompt="1"/>
          </p:nvPr>
        </p:nvSpPr>
        <p:spPr>
          <a:xfrm>
            <a:off x="838200" y="6223263"/>
            <a:ext cx="10515600" cy="382214"/>
          </a:xfrm>
          <a:prstGeom prst="rect">
            <a:avLst/>
          </a:prstGeom>
        </p:spPr>
        <p:txBody>
          <a:bodyPr anchor="t"/>
          <a:lstStyle>
            <a:lvl1pPr marL="0" marR="0" indent="0" algn="l" defTabSz="914400" rtl="0" eaLnBrk="1" fontAlgn="auto" latinLnBrk="0" hangingPunct="1">
              <a:lnSpc>
                <a:spcPct val="90000"/>
              </a:lnSpc>
              <a:spcBef>
                <a:spcPts val="0"/>
              </a:spcBef>
              <a:spcAft>
                <a:spcPts val="0"/>
              </a:spcAft>
              <a:buClr>
                <a:srgbClr val="00B0F0"/>
              </a:buClr>
              <a:buSzTx/>
              <a:buFont typeface="Arial" panose="020B0604020202020204" pitchFamily="34" charset="0"/>
              <a:buNone/>
              <a:tabLst/>
              <a:defRPr sz="1200">
                <a:solidFill>
                  <a:schemeClr val="tx1">
                    <a:lumMod val="65000"/>
                    <a:lumOff val="35000"/>
                  </a:schemeClr>
                </a:solidFill>
              </a:defRPr>
            </a:lvl1pPr>
          </a:lstStyle>
          <a:p>
            <a:pPr lvl="0"/>
            <a:r>
              <a:rPr lang="en-US" dirty="0"/>
              <a:t>Fuente:</a:t>
            </a:r>
          </a:p>
          <a:p>
            <a:pPr marL="0" marR="0" lvl="0" indent="0" algn="l" defTabSz="914400" rtl="0" eaLnBrk="1" fontAlgn="auto" latinLnBrk="0" hangingPunct="1">
              <a:lnSpc>
                <a:spcPct val="90000"/>
              </a:lnSpc>
              <a:spcBef>
                <a:spcPts val="0"/>
              </a:spcBef>
              <a:spcAft>
                <a:spcPts val="0"/>
              </a:spcAft>
              <a:buClr>
                <a:srgbClr val="00B0F0"/>
              </a:buClr>
              <a:buSzTx/>
              <a:buFont typeface="Arial" panose="020B0604020202020204" pitchFamily="34" charset="0"/>
              <a:buNone/>
              <a:tabLst/>
              <a:defRPr/>
            </a:pPr>
            <a:r>
              <a:rPr lang="en-US" dirty="0"/>
              <a:t>Lorem ipsum at </a:t>
            </a:r>
            <a:r>
              <a:rPr lang="en-US" dirty="0" err="1"/>
              <a:t>dolomen</a:t>
            </a:r>
            <a:r>
              <a:rPr lang="en-US" dirty="0"/>
              <a:t> (Calibri Body 12)</a:t>
            </a:r>
          </a:p>
          <a:p>
            <a:pPr lvl="0"/>
            <a:endParaRPr lang="en-US" dirty="0"/>
          </a:p>
          <a:p>
            <a:pPr lvl="0"/>
            <a:endParaRPr lang="en-US" dirty="0"/>
          </a:p>
        </p:txBody>
      </p:sp>
    </p:spTree>
    <p:extLst>
      <p:ext uri="{BB962C8B-B14F-4D97-AF65-F5344CB8AC3E}">
        <p14:creationId xmlns:p14="http://schemas.microsoft.com/office/powerpoint/2010/main" val="21191436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userDrawn="1">
  <p:cSld name="Dinámica o sprint">
    <p:spTree>
      <p:nvGrpSpPr>
        <p:cNvPr id="1" name=""/>
        <p:cNvGrpSpPr/>
        <p:nvPr/>
      </p:nvGrpSpPr>
      <p:grpSpPr>
        <a:xfrm>
          <a:off x="0" y="0"/>
          <a:ext cx="0" cy="0"/>
          <a:chOff x="0" y="0"/>
          <a:chExt cx="0" cy="0"/>
        </a:xfrm>
      </p:grpSpPr>
      <p:sp>
        <p:nvSpPr>
          <p:cNvPr id="34" name="Title 1">
            <a:extLst>
              <a:ext uri="{FF2B5EF4-FFF2-40B4-BE49-F238E27FC236}">
                <a16:creationId xmlns:a16="http://schemas.microsoft.com/office/drawing/2014/main" id="{F53FB506-A610-1F40-A648-464F5C492EB4}"/>
              </a:ext>
            </a:extLst>
          </p:cNvPr>
          <p:cNvSpPr>
            <a:spLocks noGrp="1"/>
          </p:cNvSpPr>
          <p:nvPr>
            <p:ph type="ctrTitle" hasCustomPrompt="1"/>
          </p:nvPr>
        </p:nvSpPr>
        <p:spPr>
          <a:xfrm>
            <a:off x="2452438" y="658912"/>
            <a:ext cx="9225035" cy="1131126"/>
          </a:xfrm>
          <a:prstGeom prst="rect">
            <a:avLst/>
          </a:prstGeom>
        </p:spPr>
        <p:txBody>
          <a:bodyPr anchor="t">
            <a:normAutofit/>
          </a:bodyPr>
          <a:lstStyle>
            <a:lvl1pPr marL="0" marR="0" indent="0" algn="l" defTabSz="914400" rtl="0" eaLnBrk="1" fontAlgn="auto" latinLnBrk="0" hangingPunct="1">
              <a:lnSpc>
                <a:spcPct val="90000"/>
              </a:lnSpc>
              <a:spcBef>
                <a:spcPct val="0"/>
              </a:spcBef>
              <a:spcAft>
                <a:spcPts val="0"/>
              </a:spcAft>
              <a:buClrTx/>
              <a:buSzTx/>
              <a:buFontTx/>
              <a:buNone/>
              <a:tabLst/>
              <a:defRPr lang="en-US" sz="2800" b="1" kern="1200" dirty="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dirty="0"/>
              <a:t>Título de la dinámica o sprint (Calibri Light Headings 28)</a:t>
            </a:r>
            <a:br>
              <a:rPr lang="en-US" dirty="0"/>
            </a:br>
            <a:endParaRPr lang="en-US" dirty="0"/>
          </a:p>
        </p:txBody>
      </p:sp>
      <p:sp>
        <p:nvSpPr>
          <p:cNvPr id="35" name="Subtitle 2">
            <a:extLst>
              <a:ext uri="{FF2B5EF4-FFF2-40B4-BE49-F238E27FC236}">
                <a16:creationId xmlns:a16="http://schemas.microsoft.com/office/drawing/2014/main" id="{9582FACD-B802-BC4C-BCCA-6103EAC9508C}"/>
              </a:ext>
            </a:extLst>
          </p:cNvPr>
          <p:cNvSpPr>
            <a:spLocks noGrp="1"/>
          </p:cNvSpPr>
          <p:nvPr>
            <p:ph type="subTitle" idx="1" hasCustomPrompt="1"/>
          </p:nvPr>
        </p:nvSpPr>
        <p:spPr>
          <a:xfrm>
            <a:off x="2438399" y="1967875"/>
            <a:ext cx="9225035" cy="4305925"/>
          </a:xfrm>
          <a:prstGeom prst="rect">
            <a:avLst/>
          </a:prstGeom>
        </p:spPr>
        <p:txBody>
          <a:bodyPr anchor="t"/>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Instrucciones de la dinámica o sprint (Calibri - Body 20)</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err="1"/>
              <a:t>Objetivo</a:t>
            </a:r>
            <a:r>
              <a:rPr lang="en-US" dirty="0"/>
              <a:t>:</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err="1"/>
              <a:t>Instrucciones</a:t>
            </a:r>
            <a:r>
              <a:rPr lang="en-US" dirty="0"/>
              <a:t>:</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err="1"/>
              <a:t>Resultados</a:t>
            </a:r>
            <a:r>
              <a:rPr lang="en-US" dirty="0"/>
              <a:t> </a:t>
            </a:r>
            <a:r>
              <a:rPr lang="en-US" dirty="0" err="1"/>
              <a:t>esperados</a:t>
            </a:r>
            <a:r>
              <a:rPr lang="en-US" dirty="0"/>
              <a:t>:</a:t>
            </a:r>
          </a:p>
          <a:p>
            <a:endParaRPr lang="en-US" dirty="0"/>
          </a:p>
        </p:txBody>
      </p:sp>
      <p:grpSp>
        <p:nvGrpSpPr>
          <p:cNvPr id="2" name="Group 1">
            <a:extLst>
              <a:ext uri="{FF2B5EF4-FFF2-40B4-BE49-F238E27FC236}">
                <a16:creationId xmlns:a16="http://schemas.microsoft.com/office/drawing/2014/main" id="{526ABAD3-DE8C-FB45-8C5F-B52CDBE0DE6A}"/>
              </a:ext>
            </a:extLst>
          </p:cNvPr>
          <p:cNvGrpSpPr/>
          <p:nvPr userDrawn="1"/>
        </p:nvGrpSpPr>
        <p:grpSpPr>
          <a:xfrm>
            <a:off x="-232535" y="166175"/>
            <a:ext cx="1862727" cy="3262825"/>
            <a:chOff x="2485265" y="581759"/>
            <a:chExt cx="1862727" cy="3262825"/>
          </a:xfrm>
        </p:grpSpPr>
        <p:sp>
          <p:nvSpPr>
            <p:cNvPr id="12" name="Triangle 11">
              <a:extLst>
                <a:ext uri="{FF2B5EF4-FFF2-40B4-BE49-F238E27FC236}">
                  <a16:creationId xmlns:a16="http://schemas.microsoft.com/office/drawing/2014/main" id="{1AA1BA26-4BCF-8848-B264-64E71A4518E7}"/>
                </a:ext>
              </a:extLst>
            </p:cNvPr>
            <p:cNvSpPr/>
            <p:nvPr userDrawn="1"/>
          </p:nvSpPr>
          <p:spPr>
            <a:xfrm rot="12600000">
              <a:off x="2485265" y="581759"/>
              <a:ext cx="810774" cy="698943"/>
            </a:xfrm>
            <a:prstGeom prst="triangle">
              <a:avLst/>
            </a:prstGeom>
            <a:solidFill>
              <a:srgbClr val="FAD3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800"/>
            </a:p>
          </p:txBody>
        </p:sp>
        <p:sp>
          <p:nvSpPr>
            <p:cNvPr id="13" name="Triangle 12">
              <a:extLst>
                <a:ext uri="{FF2B5EF4-FFF2-40B4-BE49-F238E27FC236}">
                  <a16:creationId xmlns:a16="http://schemas.microsoft.com/office/drawing/2014/main" id="{5CBC9CB3-A0C8-8642-B3F2-E147AC27C904}"/>
                </a:ext>
              </a:extLst>
            </p:cNvPr>
            <p:cNvSpPr/>
            <p:nvPr userDrawn="1"/>
          </p:nvSpPr>
          <p:spPr>
            <a:xfrm rot="12600000">
              <a:off x="3185107" y="989259"/>
              <a:ext cx="810774" cy="698943"/>
            </a:xfrm>
            <a:prstGeom prst="triangle">
              <a:avLst/>
            </a:prstGeom>
            <a:solidFill>
              <a:srgbClr val="FF7C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800"/>
            </a:p>
          </p:txBody>
        </p:sp>
        <p:sp>
          <p:nvSpPr>
            <p:cNvPr id="14" name="Triangle 13">
              <a:extLst>
                <a:ext uri="{FF2B5EF4-FFF2-40B4-BE49-F238E27FC236}">
                  <a16:creationId xmlns:a16="http://schemas.microsoft.com/office/drawing/2014/main" id="{9D3F80EE-5E39-A348-8194-E8ED9494F397}"/>
                </a:ext>
              </a:extLst>
            </p:cNvPr>
            <p:cNvSpPr/>
            <p:nvPr userDrawn="1"/>
          </p:nvSpPr>
          <p:spPr>
            <a:xfrm rot="1794778">
              <a:off x="2833478" y="785511"/>
              <a:ext cx="810774" cy="698943"/>
            </a:xfrm>
            <a:prstGeom prst="triangle">
              <a:avLst/>
            </a:prstGeom>
            <a:solidFill>
              <a:srgbClr val="F7A3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800"/>
            </a:p>
          </p:txBody>
        </p:sp>
        <p:sp>
          <p:nvSpPr>
            <p:cNvPr id="15" name="Triangle 14">
              <a:extLst>
                <a:ext uri="{FF2B5EF4-FFF2-40B4-BE49-F238E27FC236}">
                  <a16:creationId xmlns:a16="http://schemas.microsoft.com/office/drawing/2014/main" id="{2DEC1EFA-368D-5446-9007-231C2C3DE741}"/>
                </a:ext>
              </a:extLst>
            </p:cNvPr>
            <p:cNvSpPr/>
            <p:nvPr userDrawn="1"/>
          </p:nvSpPr>
          <p:spPr>
            <a:xfrm rot="1794778">
              <a:off x="3536736" y="1193015"/>
              <a:ext cx="810774" cy="698943"/>
            </a:xfrm>
            <a:prstGeom prst="triangle">
              <a:avLst/>
            </a:prstGeom>
            <a:solidFill>
              <a:srgbClr val="FF45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800"/>
            </a:p>
          </p:txBody>
        </p:sp>
        <p:sp>
          <p:nvSpPr>
            <p:cNvPr id="16" name="Triangle 15">
              <a:extLst>
                <a:ext uri="{FF2B5EF4-FFF2-40B4-BE49-F238E27FC236}">
                  <a16:creationId xmlns:a16="http://schemas.microsoft.com/office/drawing/2014/main" id="{AA634918-0738-414A-845D-A91A2395D3BE}"/>
                </a:ext>
              </a:extLst>
            </p:cNvPr>
            <p:cNvSpPr/>
            <p:nvPr userDrawn="1"/>
          </p:nvSpPr>
          <p:spPr>
            <a:xfrm rot="12600000">
              <a:off x="3188198" y="2737033"/>
              <a:ext cx="810774" cy="698943"/>
            </a:xfrm>
            <a:prstGeom prst="triangle">
              <a:avLst/>
            </a:prstGeom>
            <a:solidFill>
              <a:srgbClr val="0087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800"/>
            </a:p>
          </p:txBody>
        </p:sp>
        <p:sp>
          <p:nvSpPr>
            <p:cNvPr id="17" name="Triangle 16">
              <a:extLst>
                <a:ext uri="{FF2B5EF4-FFF2-40B4-BE49-F238E27FC236}">
                  <a16:creationId xmlns:a16="http://schemas.microsoft.com/office/drawing/2014/main" id="{54606F2B-0509-C144-8221-9A51D6B321EF}"/>
                </a:ext>
              </a:extLst>
            </p:cNvPr>
            <p:cNvSpPr/>
            <p:nvPr userDrawn="1"/>
          </p:nvSpPr>
          <p:spPr>
            <a:xfrm rot="12600000">
              <a:off x="2485266" y="3145641"/>
              <a:ext cx="810774" cy="698943"/>
            </a:xfrm>
            <a:prstGeom prst="triangle">
              <a:avLst/>
            </a:prstGeom>
            <a:solidFill>
              <a:srgbClr val="008F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800"/>
            </a:p>
          </p:txBody>
        </p:sp>
        <p:sp>
          <p:nvSpPr>
            <p:cNvPr id="18" name="Triangle 17">
              <a:extLst>
                <a:ext uri="{FF2B5EF4-FFF2-40B4-BE49-F238E27FC236}">
                  <a16:creationId xmlns:a16="http://schemas.microsoft.com/office/drawing/2014/main" id="{C774F452-A397-7641-A7CF-20EFE9487EC5}"/>
                </a:ext>
              </a:extLst>
            </p:cNvPr>
            <p:cNvSpPr/>
            <p:nvPr userDrawn="1"/>
          </p:nvSpPr>
          <p:spPr>
            <a:xfrm rot="1794778">
              <a:off x="2834762" y="2539064"/>
              <a:ext cx="810774" cy="698943"/>
            </a:xfrm>
            <a:prstGeom prst="triangle">
              <a:avLst/>
            </a:prstGeom>
            <a:solidFill>
              <a:srgbClr val="03AC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800"/>
            </a:p>
          </p:txBody>
        </p:sp>
        <p:sp>
          <p:nvSpPr>
            <p:cNvPr id="19" name="Triangle 18">
              <a:extLst>
                <a:ext uri="{FF2B5EF4-FFF2-40B4-BE49-F238E27FC236}">
                  <a16:creationId xmlns:a16="http://schemas.microsoft.com/office/drawing/2014/main" id="{4FF3DCC4-AA57-3B4F-9E38-A886B9CEE9C8}"/>
                </a:ext>
              </a:extLst>
            </p:cNvPr>
            <p:cNvSpPr/>
            <p:nvPr userDrawn="1"/>
          </p:nvSpPr>
          <p:spPr>
            <a:xfrm rot="1794778">
              <a:off x="3537218" y="2130454"/>
              <a:ext cx="810774" cy="698943"/>
            </a:xfrm>
            <a:prstGeom prst="triangle">
              <a:avLst/>
            </a:prstGeom>
            <a:solidFill>
              <a:srgbClr val="40AA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800"/>
            </a:p>
          </p:txBody>
        </p:sp>
      </p:grpSp>
    </p:spTree>
    <p:extLst>
      <p:ext uri="{BB962C8B-B14F-4D97-AF65-F5344CB8AC3E}">
        <p14:creationId xmlns:p14="http://schemas.microsoft.com/office/powerpoint/2010/main" val="13958124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userDrawn="1">
  <p:cSld name="Cierr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F46C2F8-8DE9-734A-B5BF-FB5AE0FBF392}"/>
              </a:ext>
            </a:extLst>
          </p:cNvPr>
          <p:cNvPicPr>
            <a:picLocks noChangeAspect="1"/>
          </p:cNvPicPr>
          <p:nvPr userDrawn="1"/>
        </p:nvPicPr>
        <p:blipFill>
          <a:blip r:embed="rId2"/>
          <a:stretch>
            <a:fillRect/>
          </a:stretch>
        </p:blipFill>
        <p:spPr>
          <a:xfrm>
            <a:off x="265594" y="-2231"/>
            <a:ext cx="11660813" cy="6858000"/>
          </a:xfrm>
          <a:prstGeom prst="rect">
            <a:avLst/>
          </a:prstGeom>
        </p:spPr>
      </p:pic>
      <p:pic>
        <p:nvPicPr>
          <p:cNvPr id="19" name="Picture 18">
            <a:extLst>
              <a:ext uri="{FF2B5EF4-FFF2-40B4-BE49-F238E27FC236}">
                <a16:creationId xmlns:a16="http://schemas.microsoft.com/office/drawing/2014/main" id="{E9AE157C-E297-F049-9F65-44B1861A6394}"/>
              </a:ext>
            </a:extLst>
          </p:cNvPr>
          <p:cNvPicPr>
            <a:picLocks noChangeAspect="1"/>
          </p:cNvPicPr>
          <p:nvPr userDrawn="1"/>
        </p:nvPicPr>
        <p:blipFill>
          <a:blip r:embed="rId3"/>
          <a:stretch>
            <a:fillRect/>
          </a:stretch>
        </p:blipFill>
        <p:spPr>
          <a:xfrm>
            <a:off x="2928785" y="4411606"/>
            <a:ext cx="2043857" cy="831716"/>
          </a:xfrm>
          <a:prstGeom prst="rect">
            <a:avLst/>
          </a:prstGeom>
        </p:spPr>
      </p:pic>
      <p:pic>
        <p:nvPicPr>
          <p:cNvPr id="20" name="Picture 2" descr="https://lh6.googleusercontent.com/ZLGXLiyYQBDC3pNpzHlajnnY_WFW4j1mFpcX-qbvfs-xIsFhx2UUvf9cSRhJuQ-mGmXch_v7iOKH5eOYv2CunZheDTkcgPle13S0W0a56GxS1VAULDj-2kKjIumYR8nb6RJ32us8">
            <a:extLst>
              <a:ext uri="{FF2B5EF4-FFF2-40B4-BE49-F238E27FC236}">
                <a16:creationId xmlns:a16="http://schemas.microsoft.com/office/drawing/2014/main" id="{E063C76F-AF6C-A642-A4AF-6962FD1A1604}"/>
              </a:ext>
            </a:extLst>
          </p:cNvPr>
          <p:cNvPicPr>
            <a:picLocks noChangeAspect="1" noChangeArrowheads="1"/>
          </p:cNvPicPr>
          <p:nvPr userDrawn="1"/>
        </p:nvPicPr>
        <p:blipFill rotWithShape="1">
          <a:blip r:embed="rId4">
            <a:extLst>
              <a:ext uri="{28A0092B-C50C-407E-A947-70E740481C1C}">
                <a14:useLocalDpi xmlns:a14="http://schemas.microsoft.com/office/drawing/2010/main" val="0"/>
              </a:ext>
            </a:extLst>
          </a:blip>
          <a:srcRect t="14821" b="31638"/>
          <a:stretch/>
        </p:blipFill>
        <p:spPr bwMode="auto">
          <a:xfrm>
            <a:off x="5557533" y="4439638"/>
            <a:ext cx="2635516" cy="803684"/>
          </a:xfrm>
          <a:prstGeom prst="rect">
            <a:avLst/>
          </a:prstGeom>
          <a:noFill/>
          <a:extLst>
            <a:ext uri="{909E8E84-426E-40DD-AFC4-6F175D3DCCD1}">
              <a14:hiddenFill xmlns:a14="http://schemas.microsoft.com/office/drawing/2010/main">
                <a:solidFill>
                  <a:srgbClr val="FFFFFF"/>
                </a:solidFill>
              </a14:hiddenFill>
            </a:ext>
          </a:extLst>
        </p:spPr>
      </p:pic>
      <p:sp>
        <p:nvSpPr>
          <p:cNvPr id="24" name="Title 1">
            <a:extLst>
              <a:ext uri="{FF2B5EF4-FFF2-40B4-BE49-F238E27FC236}">
                <a16:creationId xmlns:a16="http://schemas.microsoft.com/office/drawing/2014/main" id="{C9A69EBE-EB5E-7343-8BBA-6A30EC3F544D}"/>
              </a:ext>
            </a:extLst>
          </p:cNvPr>
          <p:cNvSpPr txBox="1">
            <a:spLocks/>
          </p:cNvSpPr>
          <p:nvPr userDrawn="1"/>
        </p:nvSpPr>
        <p:spPr>
          <a:xfrm>
            <a:off x="2624554" y="2663563"/>
            <a:ext cx="5846081" cy="116549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lang="en-US" sz="1600" b="0" i="0" kern="1200">
                <a:solidFill>
                  <a:schemeClr val="tx1"/>
                </a:solidFill>
                <a:effectLst/>
                <a:latin typeface="+mj-lt"/>
                <a:ea typeface="+mj-ea"/>
                <a:cs typeface="+mj-cs"/>
              </a:defRPr>
            </a:lvl1pPr>
          </a:lstStyle>
          <a:p>
            <a:r>
              <a:rPr lang="en-US" sz="6000" b="1" dirty="0"/>
              <a:t>Muchas gracias</a:t>
            </a:r>
          </a:p>
        </p:txBody>
      </p:sp>
      <p:sp>
        <p:nvSpPr>
          <p:cNvPr id="25" name="Title 1">
            <a:extLst>
              <a:ext uri="{FF2B5EF4-FFF2-40B4-BE49-F238E27FC236}">
                <a16:creationId xmlns:a16="http://schemas.microsoft.com/office/drawing/2014/main" id="{D17DD490-99D8-3146-A681-AB0DF499E70A}"/>
              </a:ext>
            </a:extLst>
          </p:cNvPr>
          <p:cNvSpPr txBox="1">
            <a:spLocks/>
          </p:cNvSpPr>
          <p:nvPr userDrawn="1"/>
        </p:nvSpPr>
        <p:spPr>
          <a:xfrm>
            <a:off x="2624553" y="3683146"/>
            <a:ext cx="5846081" cy="229186"/>
          </a:xfrm>
          <a:prstGeom prst="rect">
            <a:avLst/>
          </a:prstGeom>
        </p:spPr>
        <p:txBody>
          <a:bodyPr vert="horz" lIns="91440" tIns="45720" rIns="91440" bIns="45720" rtlCol="0" anchor="b">
            <a:normAutofit fontScale="92500" lnSpcReduction="20000"/>
          </a:bodyPr>
          <a:lstStyle>
            <a:lvl1pPr algn="ctr" defTabSz="914400" rtl="0" eaLnBrk="1" latinLnBrk="0" hangingPunct="1">
              <a:lnSpc>
                <a:spcPct val="90000"/>
              </a:lnSpc>
              <a:spcBef>
                <a:spcPct val="0"/>
              </a:spcBef>
              <a:buNone/>
              <a:defRPr lang="en-US" sz="1600" b="0" i="0" kern="1200">
                <a:solidFill>
                  <a:schemeClr val="tx1"/>
                </a:solidFill>
                <a:effectLst/>
                <a:latin typeface="+mj-lt"/>
                <a:ea typeface="+mj-ea"/>
                <a:cs typeface="+mj-cs"/>
              </a:defRPr>
            </a:lvl1pPr>
          </a:lstStyle>
          <a:p>
            <a:br>
              <a:rPr lang="en-US" sz="600" dirty="0"/>
            </a:br>
            <a:r>
              <a:rPr lang="en-US" sz="600" b="0" i="0">
                <a:solidFill>
                  <a:srgbClr val="444444"/>
                </a:solidFill>
                <a:effectLst/>
                <a:latin typeface="HelveticaNeue" panose="02000503000000020004" pitchFamily="2" charset="0"/>
              </a:rPr>
              <a:t>01001101 01110101 01100011 01101000 01100001 01110011 00100000 01100111 01110010 01100001 01100011 01101001 01100001 01110011</a:t>
            </a:r>
            <a:endParaRPr lang="en-US" sz="600" b="1" dirty="0"/>
          </a:p>
        </p:txBody>
      </p:sp>
      <p:grpSp>
        <p:nvGrpSpPr>
          <p:cNvPr id="2" name="Group 1">
            <a:extLst>
              <a:ext uri="{FF2B5EF4-FFF2-40B4-BE49-F238E27FC236}">
                <a16:creationId xmlns:a16="http://schemas.microsoft.com/office/drawing/2014/main" id="{4C0A4174-F5EA-F04D-936E-20EF7C3850CF}"/>
              </a:ext>
            </a:extLst>
          </p:cNvPr>
          <p:cNvGrpSpPr/>
          <p:nvPr userDrawn="1"/>
        </p:nvGrpSpPr>
        <p:grpSpPr>
          <a:xfrm>
            <a:off x="-12700" y="-2229"/>
            <a:ext cx="2450686" cy="6860233"/>
            <a:chOff x="-12700" y="-2229"/>
            <a:chExt cx="2450686" cy="6860233"/>
          </a:xfrm>
        </p:grpSpPr>
        <p:sp>
          <p:nvSpPr>
            <p:cNvPr id="21" name="Triangle 20">
              <a:extLst>
                <a:ext uri="{FF2B5EF4-FFF2-40B4-BE49-F238E27FC236}">
                  <a16:creationId xmlns:a16="http://schemas.microsoft.com/office/drawing/2014/main" id="{194091D0-03E7-A84A-83E6-2BFE9C55302B}"/>
                </a:ext>
              </a:extLst>
            </p:cNvPr>
            <p:cNvSpPr/>
            <p:nvPr userDrawn="1"/>
          </p:nvSpPr>
          <p:spPr>
            <a:xfrm>
              <a:off x="-270" y="5986919"/>
              <a:ext cx="1742170" cy="871085"/>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800"/>
            </a:p>
          </p:txBody>
        </p:sp>
        <p:sp>
          <p:nvSpPr>
            <p:cNvPr id="22" name="Triangle 21">
              <a:extLst>
                <a:ext uri="{FF2B5EF4-FFF2-40B4-BE49-F238E27FC236}">
                  <a16:creationId xmlns:a16="http://schemas.microsoft.com/office/drawing/2014/main" id="{CE1DC128-5F83-9646-B0C3-3FE56F113D53}"/>
                </a:ext>
              </a:extLst>
            </p:cNvPr>
            <p:cNvSpPr/>
            <p:nvPr userDrawn="1"/>
          </p:nvSpPr>
          <p:spPr>
            <a:xfrm rot="5400000">
              <a:off x="-409146" y="403358"/>
              <a:ext cx="1616927" cy="805754"/>
            </a:xfrm>
            <a:prstGeom prst="triangle">
              <a:avLst/>
            </a:prstGeom>
            <a:solidFill>
              <a:srgbClr val="F05C6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s-ES_tradnl" sz="1800"/>
            </a:p>
          </p:txBody>
        </p:sp>
        <p:sp>
          <p:nvSpPr>
            <p:cNvPr id="23" name="Rectangle 22">
              <a:extLst>
                <a:ext uri="{FF2B5EF4-FFF2-40B4-BE49-F238E27FC236}">
                  <a16:creationId xmlns:a16="http://schemas.microsoft.com/office/drawing/2014/main" id="{85CF54DB-17E9-714F-A445-190A56BF22D9}"/>
                </a:ext>
              </a:extLst>
            </p:cNvPr>
            <p:cNvSpPr/>
            <p:nvPr userDrawn="1"/>
          </p:nvSpPr>
          <p:spPr>
            <a:xfrm rot="2700000">
              <a:off x="255135" y="1128813"/>
              <a:ext cx="1231900" cy="1231900"/>
            </a:xfrm>
            <a:prstGeom prst="rect">
              <a:avLst/>
            </a:prstGeom>
            <a:solidFill>
              <a:srgbClr val="374E6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s-ES_tradnl" sz="1800"/>
            </a:p>
          </p:txBody>
        </p:sp>
        <p:sp>
          <p:nvSpPr>
            <p:cNvPr id="26" name="Triangle 25">
              <a:extLst>
                <a:ext uri="{FF2B5EF4-FFF2-40B4-BE49-F238E27FC236}">
                  <a16:creationId xmlns:a16="http://schemas.microsoft.com/office/drawing/2014/main" id="{FBA2E1C0-F52F-DE47-8770-45BA764AB2D7}"/>
                </a:ext>
              </a:extLst>
            </p:cNvPr>
            <p:cNvSpPr/>
            <p:nvPr userDrawn="1"/>
          </p:nvSpPr>
          <p:spPr>
            <a:xfrm rot="5400000">
              <a:off x="-418287" y="5523999"/>
              <a:ext cx="1616927" cy="805754"/>
            </a:xfrm>
            <a:prstGeom prst="triangle">
              <a:avLst/>
            </a:prstGeom>
            <a:solidFill>
              <a:srgbClr val="F05C6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s-ES_tradnl" sz="1800"/>
            </a:p>
          </p:txBody>
        </p:sp>
        <p:sp>
          <p:nvSpPr>
            <p:cNvPr id="27" name="Rectangle 26">
              <a:extLst>
                <a:ext uri="{FF2B5EF4-FFF2-40B4-BE49-F238E27FC236}">
                  <a16:creationId xmlns:a16="http://schemas.microsoft.com/office/drawing/2014/main" id="{7183B2E9-53EF-2E44-B2EE-D505E9FCBD29}"/>
                </a:ext>
              </a:extLst>
            </p:cNvPr>
            <p:cNvSpPr/>
            <p:nvPr userDrawn="1"/>
          </p:nvSpPr>
          <p:spPr>
            <a:xfrm rot="2700000">
              <a:off x="254864" y="4372397"/>
              <a:ext cx="1231900" cy="1231900"/>
            </a:xfrm>
            <a:prstGeom prst="rect">
              <a:avLst/>
            </a:prstGeom>
            <a:solidFill>
              <a:srgbClr val="FAD34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s-ES_tradnl" sz="1800"/>
            </a:p>
          </p:txBody>
        </p:sp>
        <p:sp>
          <p:nvSpPr>
            <p:cNvPr id="28" name="Rectangle 27">
              <a:extLst>
                <a:ext uri="{FF2B5EF4-FFF2-40B4-BE49-F238E27FC236}">
                  <a16:creationId xmlns:a16="http://schemas.microsoft.com/office/drawing/2014/main" id="{48571C50-4BC1-4C4E-8423-E5FE66F193F6}"/>
                </a:ext>
              </a:extLst>
            </p:cNvPr>
            <p:cNvSpPr/>
            <p:nvPr userDrawn="1"/>
          </p:nvSpPr>
          <p:spPr>
            <a:xfrm rot="2700000">
              <a:off x="1206086" y="5311919"/>
              <a:ext cx="1231900" cy="1231900"/>
            </a:xfrm>
            <a:prstGeom prst="rect">
              <a:avLst/>
            </a:prstGeom>
            <a:solidFill>
              <a:srgbClr val="40AA5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s-ES_tradnl" sz="1800"/>
            </a:p>
          </p:txBody>
        </p:sp>
      </p:grpSp>
    </p:spTree>
    <p:extLst>
      <p:ext uri="{BB962C8B-B14F-4D97-AF65-F5344CB8AC3E}">
        <p14:creationId xmlns:p14="http://schemas.microsoft.com/office/powerpoint/2010/main" val="15543521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ítulo y un contenedor SIN bullets">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1" y="1825625"/>
            <a:ext cx="10515600" cy="4351338"/>
          </a:xfrm>
          <a:prstGeom prst="rect">
            <a:avLst/>
          </a:prstGeom>
        </p:spPr>
        <p:txBody>
          <a:bodyPr/>
          <a:lstStyle>
            <a:lvl1pPr marL="0" indent="0">
              <a:buNone/>
              <a:defRPr/>
            </a:lvl1pPr>
            <a:lvl2pPr marL="457200" indent="0">
              <a:buNone/>
              <a:defRPr/>
            </a:lvl2pPr>
          </a:lstStyle>
          <a:p>
            <a:pPr lvl="0"/>
            <a:r>
              <a:rPr lang="en-US" dirty="0"/>
              <a:t>Click to edit Master text styles</a:t>
            </a:r>
          </a:p>
        </p:txBody>
      </p:sp>
      <p:sp>
        <p:nvSpPr>
          <p:cNvPr id="4" name="Title 1">
            <a:extLst>
              <a:ext uri="{FF2B5EF4-FFF2-40B4-BE49-F238E27FC236}">
                <a16:creationId xmlns:a16="http://schemas.microsoft.com/office/drawing/2014/main" id="{C4A5A216-2E4C-E74C-B515-ED3FDB5F0A3F}"/>
              </a:ext>
            </a:extLst>
          </p:cNvPr>
          <p:cNvSpPr>
            <a:spLocks noGrp="1"/>
          </p:cNvSpPr>
          <p:nvPr>
            <p:ph type="title" hasCustomPrompt="1"/>
          </p:nvPr>
        </p:nvSpPr>
        <p:spPr>
          <a:xfrm>
            <a:off x="838200" y="345124"/>
            <a:ext cx="10515600" cy="621528"/>
          </a:xfrm>
          <a:prstGeom prst="rect">
            <a:avLst/>
          </a:prstGeom>
        </p:spPr>
        <p:txBody>
          <a:bodyPr>
            <a:noAutofit/>
          </a:bodyPr>
          <a:lstStyle>
            <a:lvl1pPr>
              <a:defRPr sz="3600" b="1"/>
            </a:lvl1pPr>
          </a:lstStyle>
          <a:p>
            <a:r>
              <a:rPr lang="en-US" dirty="0"/>
              <a:t>Título en una línea</a:t>
            </a:r>
          </a:p>
        </p:txBody>
      </p:sp>
      <p:sp>
        <p:nvSpPr>
          <p:cNvPr id="5" name="Google Shape;22;p3">
            <a:extLst>
              <a:ext uri="{FF2B5EF4-FFF2-40B4-BE49-F238E27FC236}">
                <a16:creationId xmlns:a16="http://schemas.microsoft.com/office/drawing/2014/main" id="{77E12CF4-46D4-3246-B576-B3C6C1739F5C}"/>
              </a:ext>
            </a:extLst>
          </p:cNvPr>
          <p:cNvSpPr txBox="1">
            <a:spLocks noGrp="1"/>
          </p:cNvSpPr>
          <p:nvPr>
            <p:ph type="subTitle" idx="10" hasCustomPrompt="1"/>
          </p:nvPr>
        </p:nvSpPr>
        <p:spPr>
          <a:xfrm>
            <a:off x="838200" y="1005842"/>
            <a:ext cx="10515600" cy="261256"/>
          </a:xfrm>
          <a:prstGeom prst="rect">
            <a:avLst/>
          </a:prstGeom>
          <a:noFill/>
          <a:ln>
            <a:noFill/>
          </a:ln>
        </p:spPr>
        <p:txBody>
          <a:bodyPr spcFirstLastPara="1" wrap="square" lIns="91425" tIns="0" rIns="91425" bIns="0" anchor="ctr" anchorCtr="0">
            <a:noAutofit/>
          </a:bodyPr>
          <a:lstStyle>
            <a:lvl1pPr marL="228600" marR="0" lvl="0" indent="-228600" algn="l" defTabSz="914400" rtl="0" eaLnBrk="1" fontAlgn="auto" latinLnBrk="0" hangingPunct="1">
              <a:lnSpc>
                <a:spcPct val="100000"/>
              </a:lnSpc>
              <a:spcBef>
                <a:spcPts val="0"/>
              </a:spcBef>
              <a:spcAft>
                <a:spcPts val="0"/>
              </a:spcAft>
              <a:buClr>
                <a:srgbClr val="3F3F3F"/>
              </a:buClr>
              <a:buSzPts val="1280"/>
              <a:buFont typeface="Calibri"/>
              <a:buNone/>
              <a:tabLst/>
              <a:defRPr sz="1800">
                <a:solidFill>
                  <a:srgbClr val="3F3F3F"/>
                </a:solidFill>
                <a:latin typeface="Calibri"/>
                <a:ea typeface="Calibri"/>
                <a:cs typeface="Calibri"/>
                <a:sym typeface="Calibri"/>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pPr marL="228600" marR="0" lvl="0" indent="-228600" algn="l" defTabSz="914400" rtl="0" eaLnBrk="1" fontAlgn="auto" latinLnBrk="0" hangingPunct="1">
              <a:lnSpc>
                <a:spcPct val="100000"/>
              </a:lnSpc>
              <a:spcBef>
                <a:spcPts val="0"/>
              </a:spcBef>
              <a:spcAft>
                <a:spcPts val="0"/>
              </a:spcAft>
              <a:buClr>
                <a:srgbClr val="3F3F3F"/>
              </a:buClr>
              <a:buSzPts val="1280"/>
              <a:buFont typeface="Calibri"/>
              <a:buNone/>
              <a:tabLst/>
              <a:defRPr/>
            </a:pPr>
            <a:r>
              <a:rPr lang="es-ES"/>
              <a:t>Click para añadir subtítulo en una línea</a:t>
            </a:r>
          </a:p>
        </p:txBody>
      </p:sp>
      <p:sp>
        <p:nvSpPr>
          <p:cNvPr id="6" name="Content Placeholder 2">
            <a:extLst>
              <a:ext uri="{FF2B5EF4-FFF2-40B4-BE49-F238E27FC236}">
                <a16:creationId xmlns:a16="http://schemas.microsoft.com/office/drawing/2014/main" id="{0D7554AD-1FF2-A54F-83D6-FF272FC46884}"/>
              </a:ext>
            </a:extLst>
          </p:cNvPr>
          <p:cNvSpPr>
            <a:spLocks noGrp="1"/>
          </p:cNvSpPr>
          <p:nvPr>
            <p:ph idx="11" hasCustomPrompt="1"/>
          </p:nvPr>
        </p:nvSpPr>
        <p:spPr>
          <a:xfrm>
            <a:off x="838200" y="6223263"/>
            <a:ext cx="10515600" cy="382214"/>
          </a:xfrm>
          <a:prstGeom prst="rect">
            <a:avLst/>
          </a:prstGeom>
        </p:spPr>
        <p:txBody>
          <a:bodyPr anchor="t"/>
          <a:lstStyle>
            <a:lvl1pPr marL="0" indent="0">
              <a:lnSpc>
                <a:spcPct val="90000"/>
              </a:lnSpc>
              <a:spcBef>
                <a:spcPts val="0"/>
              </a:spcBef>
              <a:buClr>
                <a:srgbClr val="00B0F0"/>
              </a:buClr>
              <a:buNone/>
              <a:defRPr sz="1200">
                <a:solidFill>
                  <a:schemeClr val="tx1">
                    <a:lumMod val="65000"/>
                    <a:lumOff val="35000"/>
                  </a:schemeClr>
                </a:solidFill>
              </a:defRPr>
            </a:lvl1pPr>
          </a:lstStyle>
          <a:p>
            <a:pPr lvl="0"/>
            <a:r>
              <a:rPr lang="en-US" dirty="0"/>
              <a:t>Fuente:</a:t>
            </a:r>
          </a:p>
          <a:p>
            <a:pPr lvl="0"/>
            <a:r>
              <a:rPr lang="en-US" dirty="0"/>
              <a:t>Lorem ipsum at dolomen</a:t>
            </a:r>
          </a:p>
          <a:p>
            <a:pPr lvl="0"/>
            <a:endParaRPr lang="en-US" dirty="0"/>
          </a:p>
        </p:txBody>
      </p:sp>
    </p:spTree>
    <p:extLst>
      <p:ext uri="{BB962C8B-B14F-4D97-AF65-F5344CB8AC3E}">
        <p14:creationId xmlns:p14="http://schemas.microsoft.com/office/powerpoint/2010/main" val="25485921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ibliografía y lecturas complementarias">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838200" y="1825625"/>
            <a:ext cx="10515600" cy="4351338"/>
          </a:xfrm>
          <a:prstGeom prst="rect">
            <a:avLst/>
          </a:prstGeom>
        </p:spPr>
        <p:txBody>
          <a:bodyPr/>
          <a:lstStyle>
            <a:lvl1pPr>
              <a:buClr>
                <a:srgbClr val="00B0F0"/>
              </a:buClr>
              <a:defRPr sz="2000"/>
            </a:lvl1pPr>
          </a:lstStyle>
          <a:p>
            <a:pPr lvl="0"/>
            <a:r>
              <a:rPr lang="en-US" dirty="0" err="1"/>
              <a:t>Biblio</a:t>
            </a:r>
            <a:r>
              <a:rPr lang="en-US" dirty="0"/>
              <a:t> 1 (Calibri Body 20)</a:t>
            </a:r>
          </a:p>
          <a:p>
            <a:pPr lvl="0"/>
            <a:r>
              <a:rPr lang="en-US" dirty="0"/>
              <a:t>Biblio 2</a:t>
            </a:r>
          </a:p>
          <a:p>
            <a:pPr lvl="0"/>
            <a:endParaRPr lang="en-US" dirty="0"/>
          </a:p>
        </p:txBody>
      </p:sp>
      <p:sp>
        <p:nvSpPr>
          <p:cNvPr id="7" name="Title 1">
            <a:extLst>
              <a:ext uri="{FF2B5EF4-FFF2-40B4-BE49-F238E27FC236}">
                <a16:creationId xmlns:a16="http://schemas.microsoft.com/office/drawing/2014/main" id="{0723F675-34FE-0642-B747-6BB2FC82BB8B}"/>
              </a:ext>
            </a:extLst>
          </p:cNvPr>
          <p:cNvSpPr txBox="1">
            <a:spLocks/>
          </p:cNvSpPr>
          <p:nvPr userDrawn="1"/>
        </p:nvSpPr>
        <p:spPr>
          <a:xfrm>
            <a:off x="838200" y="347971"/>
            <a:ext cx="10515600" cy="621528"/>
          </a:xfrm>
          <a:prstGeom prst="rect">
            <a:avLst/>
          </a:prstGeom>
        </p:spPr>
        <p:txBody>
          <a:bodyPr>
            <a:noAutofit/>
          </a:bodyPr>
          <a:lstStyle>
            <a:lvl1pPr algn="r" defTabSz="914400" rtl="0" eaLnBrk="1" latinLnBrk="0" hangingPunct="1">
              <a:lnSpc>
                <a:spcPct val="90000"/>
              </a:lnSpc>
              <a:spcBef>
                <a:spcPct val="0"/>
              </a:spcBef>
              <a:buNone/>
              <a:defRPr sz="3600" b="1" kern="1200">
                <a:solidFill>
                  <a:schemeClr val="tx1"/>
                </a:solidFill>
                <a:latin typeface="+mj-lt"/>
                <a:ea typeface="+mj-ea"/>
                <a:cs typeface="+mj-cs"/>
              </a:defRPr>
            </a:lvl1pPr>
          </a:lstStyle>
          <a:p>
            <a:r>
              <a:rPr lang="en-US" sz="3600" dirty="0"/>
              <a:t>Bibliografía y lecturas complementarias</a:t>
            </a:r>
          </a:p>
        </p:txBody>
      </p:sp>
    </p:spTree>
    <p:extLst>
      <p:ext uri="{BB962C8B-B14F-4D97-AF65-F5344CB8AC3E}">
        <p14:creationId xmlns:p14="http://schemas.microsoft.com/office/powerpoint/2010/main" val="16389653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5C808CC-E3D2-9F40-B8A9-376F3E766D2A}"/>
              </a:ext>
            </a:extLst>
          </p:cNvPr>
          <p:cNvPicPr>
            <a:picLocks noChangeAspect="1"/>
          </p:cNvPicPr>
          <p:nvPr userDrawn="1"/>
        </p:nvPicPr>
        <p:blipFill rotWithShape="1">
          <a:blip r:embed="rId8"/>
          <a:srcRect t="5616" b="6542"/>
          <a:stretch/>
        </p:blipFill>
        <p:spPr>
          <a:xfrm>
            <a:off x="0" y="0"/>
            <a:ext cx="596675" cy="6858000"/>
          </a:xfrm>
          <a:prstGeom prst="rect">
            <a:avLst/>
          </a:prstGeom>
        </p:spPr>
      </p:pic>
    </p:spTree>
    <p:extLst>
      <p:ext uri="{BB962C8B-B14F-4D97-AF65-F5344CB8AC3E}">
        <p14:creationId xmlns:p14="http://schemas.microsoft.com/office/powerpoint/2010/main" val="3155392697"/>
      </p:ext>
    </p:extLst>
  </p:cSld>
  <p:clrMap bg1="lt1" tx1="dk1" bg2="lt2" tx2="dk2" accent1="accent1" accent2="accent2" accent3="accent3" accent4="accent4" accent5="accent5" accent6="accent6" hlink="hlink" folHlink="folHlink"/>
  <p:sldLayoutIdLst>
    <p:sldLayoutId id="2147483705" r:id="rId1"/>
    <p:sldLayoutId id="2147483679" r:id="rId2"/>
    <p:sldLayoutId id="2147483707" r:id="rId3"/>
    <p:sldLayoutId id="2147483712" r:id="rId4"/>
    <p:sldLayoutId id="2147483660" r:id="rId5"/>
    <p:sldLayoutId id="2147483676" r:id="rId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y.Leiva@udd.cl"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hyperlink" Target="mailto:r.miranda@udd.cl" TargetMode="External"/><Relationship Id="rId5" Type="http://schemas.openxmlformats.org/officeDocument/2006/relationships/image" Target="../media/image5.tiff"/><Relationship Id="rId4" Type="http://schemas.openxmlformats.org/officeDocument/2006/relationships/hyperlink" Target="mailto:j.miranda@udd.cl"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3.xml"/><Relationship Id="rId4" Type="http://schemas.openxmlformats.org/officeDocument/2006/relationships/image" Target="../media/image30.png"/></Relationships>
</file>

<file path=ppt/slides/_rels/slide1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3.xml"/><Relationship Id="rId4" Type="http://schemas.openxmlformats.org/officeDocument/2006/relationships/image" Target="../media/image36.png"/></Relationships>
</file>

<file path=ppt/slides/_rels/slide14.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110.png"/><Relationship Id="rId5" Type="http://schemas.openxmlformats.org/officeDocument/2006/relationships/image" Target="../media/image101.png"/><Relationship Id="rId4" Type="http://schemas.openxmlformats.org/officeDocument/2006/relationships/image" Target="../media/image37.png"/></Relationships>
</file>

<file path=ppt/slides/_rels/slide1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39.png"/></Relationships>
</file>

<file path=ppt/slides/_rels/slide17.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100.png"/></Relationships>
</file>

<file path=ppt/slides/_rels/slide18.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140.png"/></Relationships>
</file>

<file path=ppt/slides/_rels/slide19.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16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220.png"/><Relationship Id="rId3" Type="http://schemas.openxmlformats.org/officeDocument/2006/relationships/image" Target="../media/image170.png"/><Relationship Id="rId7" Type="http://schemas.openxmlformats.org/officeDocument/2006/relationships/image" Target="../media/image210.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40.png"/></Relationships>
</file>

<file path=ppt/slides/_rels/slide2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40.png"/><Relationship Id="rId7" Type="http://schemas.openxmlformats.org/officeDocument/2006/relationships/image" Target="../media/image280.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270.png"/><Relationship Id="rId5" Type="http://schemas.openxmlformats.org/officeDocument/2006/relationships/image" Target="../media/image260.png"/><Relationship Id="rId4" Type="http://schemas.openxmlformats.org/officeDocument/2006/relationships/image" Target="../media/image250.png"/></Relationships>
</file>

<file path=ppt/slides/_rels/slide2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44.png"/></Relationships>
</file>

<file path=ppt/slides/_rels/slide26.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sv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3.xml"/><Relationship Id="rId6" Type="http://schemas.openxmlformats.org/officeDocument/2006/relationships/image" Target="../media/image11.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s>
</file>

<file path=ppt/slides/_rels/slide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3.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DA853F-4F6D-9943-91CD-E3B2661CAFB5}"/>
              </a:ext>
            </a:extLst>
          </p:cNvPr>
          <p:cNvSpPr>
            <a:spLocks noGrp="1"/>
          </p:cNvSpPr>
          <p:nvPr>
            <p:ph type="ctrTitle"/>
          </p:nvPr>
        </p:nvSpPr>
        <p:spPr>
          <a:xfrm>
            <a:off x="2213113" y="2231540"/>
            <a:ext cx="8678652" cy="1131126"/>
          </a:xfrm>
        </p:spPr>
        <p:txBody>
          <a:bodyPr/>
          <a:lstStyle/>
          <a:p>
            <a:pPr algn="ctr"/>
            <a:r>
              <a:rPr lang="es-ES_tradnl" sz="3600" dirty="0"/>
              <a:t>Módulo Inferencia Estadística</a:t>
            </a:r>
          </a:p>
        </p:txBody>
      </p:sp>
      <p:sp>
        <p:nvSpPr>
          <p:cNvPr id="4" name="Text Placeholder 3">
            <a:extLst>
              <a:ext uri="{FF2B5EF4-FFF2-40B4-BE49-F238E27FC236}">
                <a16:creationId xmlns:a16="http://schemas.microsoft.com/office/drawing/2014/main" id="{C8424A80-FEDB-5F4F-AEB4-AF268A476BB1}"/>
              </a:ext>
            </a:extLst>
          </p:cNvPr>
          <p:cNvSpPr>
            <a:spLocks noGrp="1"/>
          </p:cNvSpPr>
          <p:nvPr>
            <p:ph type="body" sz="quarter" idx="10"/>
          </p:nvPr>
        </p:nvSpPr>
        <p:spPr>
          <a:xfrm>
            <a:off x="8064499" y="4412203"/>
            <a:ext cx="3040823" cy="374110"/>
          </a:xfrm>
        </p:spPr>
        <p:txBody>
          <a:bodyPr>
            <a:noAutofit/>
          </a:bodyPr>
          <a:lstStyle/>
          <a:p>
            <a:pPr marL="0" indent="0" defTabSz="914400" rtl="0" eaLnBrk="1" latinLnBrk="0" hangingPunct="1">
              <a:lnSpc>
                <a:spcPct val="90000"/>
              </a:lnSpc>
              <a:spcBef>
                <a:spcPts val="0"/>
              </a:spcBef>
              <a:buFont typeface="Arial" panose="020B0604020202020204" pitchFamily="34" charset="0"/>
              <a:buNone/>
            </a:pPr>
            <a:r>
              <a:rPr lang="es-ES_tradnl" dirty="0"/>
              <a:t>Yanina Leiva Araos</a:t>
            </a:r>
          </a:p>
        </p:txBody>
      </p:sp>
      <p:sp>
        <p:nvSpPr>
          <p:cNvPr id="5" name="Text Placeholder 4">
            <a:extLst>
              <a:ext uri="{FF2B5EF4-FFF2-40B4-BE49-F238E27FC236}">
                <a16:creationId xmlns:a16="http://schemas.microsoft.com/office/drawing/2014/main" id="{0B52F970-23C1-EE48-9417-FED343775566}"/>
              </a:ext>
            </a:extLst>
          </p:cNvPr>
          <p:cNvSpPr>
            <a:spLocks noGrp="1"/>
          </p:cNvSpPr>
          <p:nvPr>
            <p:ph type="body" sz="quarter" idx="11"/>
          </p:nvPr>
        </p:nvSpPr>
        <p:spPr>
          <a:xfrm>
            <a:off x="8064500" y="4840691"/>
            <a:ext cx="2948058" cy="282295"/>
          </a:xfrm>
        </p:spPr>
        <p:txBody>
          <a:bodyPr>
            <a:normAutofit fontScale="92500" lnSpcReduction="20000"/>
          </a:bodyPr>
          <a:lstStyle/>
          <a:p>
            <a:pPr marL="0" indent="0" defTabSz="914400" rtl="0" eaLnBrk="1" latinLnBrk="0" hangingPunct="1">
              <a:lnSpc>
                <a:spcPct val="90000"/>
              </a:lnSpc>
              <a:spcBef>
                <a:spcPts val="0"/>
              </a:spcBef>
              <a:buFont typeface="Arial" panose="020B0604020202020204" pitchFamily="34" charset="0"/>
              <a:buNone/>
            </a:pPr>
            <a:r>
              <a:rPr lang="es-ES_tradnl" sz="1700" dirty="0">
                <a:hlinkClick r:id="rId3"/>
              </a:rPr>
              <a:t>y.Leiva@udd.cl</a:t>
            </a:r>
            <a:endParaRPr lang="es-ES_tradnl" sz="1700" dirty="0"/>
          </a:p>
          <a:p>
            <a:pPr marL="0" indent="0" algn="l" defTabSz="914400" rtl="0" eaLnBrk="1" latinLnBrk="0" hangingPunct="1">
              <a:lnSpc>
                <a:spcPct val="90000"/>
              </a:lnSpc>
              <a:spcBef>
                <a:spcPts val="0"/>
              </a:spcBef>
              <a:buFont typeface="Arial" panose="020B0604020202020204" pitchFamily="34" charset="0"/>
              <a:buNone/>
            </a:pPr>
            <a:endParaRPr lang="es-ES_tradnl" dirty="0"/>
          </a:p>
        </p:txBody>
      </p:sp>
      <p:sp>
        <p:nvSpPr>
          <p:cNvPr id="9" name="Text Placeholder 8">
            <a:extLst>
              <a:ext uri="{FF2B5EF4-FFF2-40B4-BE49-F238E27FC236}">
                <a16:creationId xmlns:a16="http://schemas.microsoft.com/office/drawing/2014/main" id="{0345F29D-CC91-7C46-8231-A0258D3DC581}"/>
              </a:ext>
            </a:extLst>
          </p:cNvPr>
          <p:cNvSpPr>
            <a:spLocks noGrp="1"/>
          </p:cNvSpPr>
          <p:nvPr>
            <p:ph type="body" sz="quarter" idx="13"/>
          </p:nvPr>
        </p:nvSpPr>
        <p:spPr/>
        <p:txBody>
          <a:bodyPr/>
          <a:lstStyle/>
          <a:p>
            <a:pPr marL="0" indent="0" defTabSz="914400" rtl="0" eaLnBrk="1" latinLnBrk="0" hangingPunct="1">
              <a:lnSpc>
                <a:spcPct val="90000"/>
              </a:lnSpc>
              <a:spcBef>
                <a:spcPts val="0"/>
              </a:spcBef>
              <a:buFont typeface="Arial" panose="020B0604020202020204" pitchFamily="34" charset="0"/>
              <a:buNone/>
            </a:pPr>
            <a:r>
              <a:rPr lang="es-ES_tradnl" dirty="0"/>
              <a:t>Karina Miranda Toledo</a:t>
            </a:r>
          </a:p>
        </p:txBody>
      </p:sp>
      <p:sp>
        <p:nvSpPr>
          <p:cNvPr id="10" name="Text Placeholder 9">
            <a:extLst>
              <a:ext uri="{FF2B5EF4-FFF2-40B4-BE49-F238E27FC236}">
                <a16:creationId xmlns:a16="http://schemas.microsoft.com/office/drawing/2014/main" id="{9001352C-2C9A-514C-8F3E-6471D8870FCC}"/>
              </a:ext>
            </a:extLst>
          </p:cNvPr>
          <p:cNvSpPr>
            <a:spLocks noGrp="1"/>
          </p:cNvSpPr>
          <p:nvPr>
            <p:ph type="body" sz="quarter" idx="14"/>
          </p:nvPr>
        </p:nvSpPr>
        <p:spPr/>
        <p:txBody>
          <a:bodyPr/>
          <a:lstStyle/>
          <a:p>
            <a:pPr marL="0" indent="0" defTabSz="914400" rtl="0" eaLnBrk="1" latinLnBrk="0" hangingPunct="1">
              <a:lnSpc>
                <a:spcPct val="90000"/>
              </a:lnSpc>
              <a:spcBef>
                <a:spcPts val="0"/>
              </a:spcBef>
              <a:buFont typeface="Arial" panose="020B0604020202020204" pitchFamily="34" charset="0"/>
              <a:buNone/>
            </a:pPr>
            <a:r>
              <a:rPr lang="es-ES_tradnl" dirty="0">
                <a:hlinkClick r:id="rId4"/>
              </a:rPr>
              <a:t>j.miranda@udd.cl</a:t>
            </a:r>
            <a:endParaRPr lang="es-ES_tradnl" dirty="0"/>
          </a:p>
          <a:p>
            <a:pPr marL="0" indent="0" algn="l" defTabSz="914400" rtl="0" eaLnBrk="1" latinLnBrk="0" hangingPunct="1">
              <a:lnSpc>
                <a:spcPct val="90000"/>
              </a:lnSpc>
              <a:spcBef>
                <a:spcPts val="0"/>
              </a:spcBef>
              <a:buFont typeface="Arial" panose="020B0604020202020204" pitchFamily="34" charset="0"/>
              <a:buNone/>
            </a:pPr>
            <a:endParaRPr lang="es-ES_tradnl" dirty="0"/>
          </a:p>
        </p:txBody>
      </p:sp>
      <p:pic>
        <p:nvPicPr>
          <p:cNvPr id="7" name="Picture 6">
            <a:extLst>
              <a:ext uri="{FF2B5EF4-FFF2-40B4-BE49-F238E27FC236}">
                <a16:creationId xmlns:a16="http://schemas.microsoft.com/office/drawing/2014/main" id="{67ADD3F3-2AB1-0E4B-8241-533AC20C813B}"/>
              </a:ext>
            </a:extLst>
          </p:cNvPr>
          <p:cNvPicPr>
            <a:picLocks noChangeAspect="1"/>
          </p:cNvPicPr>
          <p:nvPr/>
        </p:nvPicPr>
        <p:blipFill>
          <a:blip r:embed="rId5"/>
          <a:stretch>
            <a:fillRect/>
          </a:stretch>
        </p:blipFill>
        <p:spPr>
          <a:xfrm>
            <a:off x="3711448" y="5682607"/>
            <a:ext cx="2384552" cy="874336"/>
          </a:xfrm>
          <a:prstGeom prst="rect">
            <a:avLst/>
          </a:prstGeom>
        </p:spPr>
      </p:pic>
      <p:sp>
        <p:nvSpPr>
          <p:cNvPr id="8" name="Text Placeholder 9">
            <a:extLst>
              <a:ext uri="{FF2B5EF4-FFF2-40B4-BE49-F238E27FC236}">
                <a16:creationId xmlns:a16="http://schemas.microsoft.com/office/drawing/2014/main" id="{3482C5BE-F6CD-7840-A0FA-EE5766A4EC80}"/>
              </a:ext>
            </a:extLst>
          </p:cNvPr>
          <p:cNvSpPr txBox="1">
            <a:spLocks/>
          </p:cNvSpPr>
          <p:nvPr/>
        </p:nvSpPr>
        <p:spPr>
          <a:xfrm>
            <a:off x="502908" y="4856477"/>
            <a:ext cx="3598935" cy="282295"/>
          </a:xfrm>
          <a:prstGeom prst="rect">
            <a:avLst/>
          </a:prstGeom>
        </p:spPr>
        <p:txBody>
          <a:bodyPr anchor="t"/>
          <a:lstStyle>
            <a:lvl1pPr marL="0" indent="0" algn="r" defTabSz="914400" rtl="0" eaLnBrk="1" latinLnBrk="0" hangingPunct="1">
              <a:lnSpc>
                <a:spcPct val="90000"/>
              </a:lnSpc>
              <a:spcBef>
                <a:spcPts val="0"/>
              </a:spcBef>
              <a:buFont typeface="Arial" panose="020B0604020202020204" pitchFamily="34" charset="0"/>
              <a:buNone/>
              <a:defRPr sz="1600" kern="1200">
                <a:solidFill>
                  <a:srgbClr val="0070C0"/>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_tradnl" dirty="0">
                <a:hlinkClick r:id="rId6"/>
              </a:rPr>
              <a:t>r.moraga@udd.cl</a:t>
            </a:r>
            <a:endParaRPr lang="es-ES_tradnl" dirty="0"/>
          </a:p>
          <a:p>
            <a:pPr algn="l"/>
            <a:endParaRPr lang="es-ES_tradnl" dirty="0"/>
          </a:p>
        </p:txBody>
      </p:sp>
      <p:sp>
        <p:nvSpPr>
          <p:cNvPr id="11" name="Text Placeholder 8">
            <a:extLst>
              <a:ext uri="{FF2B5EF4-FFF2-40B4-BE49-F238E27FC236}">
                <a16:creationId xmlns:a16="http://schemas.microsoft.com/office/drawing/2014/main" id="{D8891946-7C0A-8B47-B70B-4D258D1C790E}"/>
              </a:ext>
            </a:extLst>
          </p:cNvPr>
          <p:cNvSpPr txBox="1">
            <a:spLocks/>
          </p:cNvSpPr>
          <p:nvPr/>
        </p:nvSpPr>
        <p:spPr>
          <a:xfrm>
            <a:off x="502908" y="4435797"/>
            <a:ext cx="3598935" cy="374110"/>
          </a:xfrm>
          <a:prstGeom prst="rect">
            <a:avLst/>
          </a:prstGeom>
        </p:spPr>
        <p:txBody>
          <a:bodyPr anchor="t"/>
          <a:lstStyle>
            <a:lvl1pPr marL="0" indent="0" algn="r" defTabSz="914400" rtl="0" eaLnBrk="1" latinLnBrk="0" hangingPunct="1">
              <a:lnSpc>
                <a:spcPct val="90000"/>
              </a:lnSpc>
              <a:spcBef>
                <a:spcPts val="0"/>
              </a:spcBef>
              <a:buFont typeface="Arial" panose="020B0604020202020204" pitchFamily="34" charset="0"/>
              <a:buNone/>
              <a:defRPr sz="24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_tradnl" dirty="0"/>
              <a:t>Rodrigo Moraga Díaz</a:t>
            </a:r>
          </a:p>
        </p:txBody>
      </p:sp>
    </p:spTree>
    <p:extLst>
      <p:ext uri="{BB962C8B-B14F-4D97-AF65-F5344CB8AC3E}">
        <p14:creationId xmlns:p14="http://schemas.microsoft.com/office/powerpoint/2010/main" val="300902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6150C-338A-9C48-97A2-41072355BE87}"/>
              </a:ext>
            </a:extLst>
          </p:cNvPr>
          <p:cNvSpPr>
            <a:spLocks noGrp="1"/>
          </p:cNvSpPr>
          <p:nvPr>
            <p:ph type="ctrTitle"/>
          </p:nvPr>
        </p:nvSpPr>
        <p:spPr>
          <a:xfrm>
            <a:off x="2452439" y="658912"/>
            <a:ext cx="8738726" cy="594853"/>
          </a:xfrm>
        </p:spPr>
        <p:txBody>
          <a:bodyPr/>
          <a:lstStyle/>
          <a:p>
            <a:pPr algn="r"/>
            <a:r>
              <a:rPr lang="es-CL" dirty="0">
                <a:solidFill>
                  <a:schemeClr val="accent6">
                    <a:lumMod val="50000"/>
                  </a:schemeClr>
                </a:solidFill>
              </a:rPr>
              <a:t>Distribución de Estadístico proporción muestral</a:t>
            </a:r>
          </a:p>
        </p:txBody>
      </p:sp>
      <p:sp>
        <p:nvSpPr>
          <p:cNvPr id="6" name="Rectángulo 5">
            <a:extLst>
              <a:ext uri="{FF2B5EF4-FFF2-40B4-BE49-F238E27FC236}">
                <a16:creationId xmlns:a16="http://schemas.microsoft.com/office/drawing/2014/main" id="{8E3341F5-F489-E347-A4AB-CAB6216D084B}"/>
              </a:ext>
            </a:extLst>
          </p:cNvPr>
          <p:cNvSpPr/>
          <p:nvPr/>
        </p:nvSpPr>
        <p:spPr>
          <a:xfrm>
            <a:off x="1973878" y="1558956"/>
            <a:ext cx="3258905" cy="400110"/>
          </a:xfrm>
          <a:prstGeom prst="rect">
            <a:avLst/>
          </a:prstGeom>
        </p:spPr>
        <p:txBody>
          <a:bodyPr wrap="none">
            <a:spAutoFit/>
          </a:bodyPr>
          <a:lstStyle/>
          <a:p>
            <a:r>
              <a:rPr lang="es-CL" sz="2000" dirty="0"/>
              <a:t>De lo anterior se deduce que:</a:t>
            </a:r>
          </a:p>
        </p:txBody>
      </p:sp>
      <mc:AlternateContent xmlns:mc="http://schemas.openxmlformats.org/markup-compatibility/2006" xmlns:a14="http://schemas.microsoft.com/office/drawing/2010/main">
        <mc:Choice Requires="a14">
          <p:sp>
            <p:nvSpPr>
              <p:cNvPr id="14" name="Rectángulo 13">
                <a:extLst>
                  <a:ext uri="{FF2B5EF4-FFF2-40B4-BE49-F238E27FC236}">
                    <a16:creationId xmlns:a16="http://schemas.microsoft.com/office/drawing/2014/main" id="{90D17419-A3D1-AE4B-B54D-1CC0F99E2349}"/>
                  </a:ext>
                </a:extLst>
              </p:cNvPr>
              <p:cNvSpPr/>
              <p:nvPr/>
            </p:nvSpPr>
            <p:spPr>
              <a:xfrm>
                <a:off x="1973877" y="2264257"/>
                <a:ext cx="5060168" cy="400110"/>
              </a:xfrm>
              <a:prstGeom prst="rect">
                <a:avLst/>
              </a:prstGeom>
            </p:spPr>
            <p:txBody>
              <a:bodyPr wrap="none">
                <a:spAutoFit/>
              </a:bodyPr>
              <a:lstStyle/>
              <a:p>
                <a:r>
                  <a:rPr lang="es-CL" sz="2000" dirty="0"/>
                  <a:t>Valor esperado </a:t>
                </a:r>
                <a14:m>
                  <m:oMath xmlns:m="http://schemas.openxmlformats.org/officeDocument/2006/math">
                    <m:r>
                      <a:rPr lang="es-ES" sz="2000" b="0" i="1" smtClean="0">
                        <a:latin typeface="Cambria Math" panose="02040503050406030204" pitchFamily="18" charset="0"/>
                      </a:rPr>
                      <m:t>𝐸</m:t>
                    </m:r>
                    <m:d>
                      <m:dPr>
                        <m:ctrlPr>
                          <a:rPr lang="es-ES" sz="2000" b="0" i="1" smtClean="0">
                            <a:latin typeface="Cambria Math" panose="02040503050406030204" pitchFamily="18" charset="0"/>
                          </a:rPr>
                        </m:ctrlPr>
                      </m:dPr>
                      <m:e>
                        <m:acc>
                          <m:accPr>
                            <m:chr m:val="̂"/>
                            <m:ctrlPr>
                              <a:rPr lang="es-ES" sz="2000" b="0" i="1" smtClean="0">
                                <a:latin typeface="Cambria Math" panose="02040503050406030204" pitchFamily="18" charset="0"/>
                              </a:rPr>
                            </m:ctrlPr>
                          </m:accPr>
                          <m:e>
                            <m:r>
                              <a:rPr lang="es-ES" sz="2000" b="0" i="1" smtClean="0">
                                <a:latin typeface="Cambria Math" panose="02040503050406030204" pitchFamily="18" charset="0"/>
                              </a:rPr>
                              <m:t>𝑝</m:t>
                            </m:r>
                          </m:e>
                        </m:acc>
                      </m:e>
                    </m:d>
                    <m:r>
                      <a:rPr lang="es-ES" sz="2000" b="0" i="1" smtClean="0">
                        <a:latin typeface="Cambria Math" panose="02040503050406030204" pitchFamily="18" charset="0"/>
                      </a:rPr>
                      <m:t>=</m:t>
                    </m:r>
                    <m:r>
                      <a:rPr lang="es-ES" sz="2000" b="0" i="1" smtClean="0">
                        <a:latin typeface="Cambria Math" panose="02040503050406030204" pitchFamily="18" charset="0"/>
                      </a:rPr>
                      <m:t>𝑝</m:t>
                    </m:r>
                    <m:r>
                      <a:rPr lang="es-ES" sz="2000" b="0" i="1" smtClean="0">
                        <a:latin typeface="Cambria Math" panose="02040503050406030204" pitchFamily="18" charset="0"/>
                      </a:rPr>
                      <m:t> (</m:t>
                    </m:r>
                    <m:r>
                      <a:rPr lang="es-ES" sz="2000" b="0" i="1" smtClean="0">
                        <a:latin typeface="Cambria Math" panose="02040503050406030204" pitchFamily="18" charset="0"/>
                      </a:rPr>
                      <m:t>𝑚𝑒𝑑𝑖𝑎</m:t>
                    </m:r>
                    <m:r>
                      <a:rPr lang="es-ES" sz="2000" b="0" i="1" smtClean="0">
                        <a:latin typeface="Cambria Math" panose="02040503050406030204" pitchFamily="18" charset="0"/>
                      </a:rPr>
                      <m:t> </m:t>
                    </m:r>
                    <m:r>
                      <a:rPr lang="es-ES" sz="2000" b="0" i="1" smtClean="0">
                        <a:latin typeface="Cambria Math" panose="02040503050406030204" pitchFamily="18" charset="0"/>
                      </a:rPr>
                      <m:t>𝑝𝑜𝑏𝑙𝑎𝑐𝑖</m:t>
                    </m:r>
                    <m:r>
                      <a:rPr lang="es-ES" sz="2000" i="1">
                        <a:latin typeface="Cambria Math" panose="02040503050406030204" pitchFamily="18" charset="0"/>
                      </a:rPr>
                      <m:t>ó</m:t>
                    </m:r>
                    <m:r>
                      <a:rPr lang="es-ES" sz="2000" b="0" i="1" smtClean="0">
                        <a:latin typeface="Cambria Math" panose="02040503050406030204" pitchFamily="18" charset="0"/>
                      </a:rPr>
                      <m:t>𝑛</m:t>
                    </m:r>
                    <m:r>
                      <a:rPr lang="es-ES" sz="2000" b="0" i="1" smtClean="0">
                        <a:latin typeface="Cambria Math" panose="02040503050406030204" pitchFamily="18" charset="0"/>
                      </a:rPr>
                      <m:t>)</m:t>
                    </m:r>
                  </m:oMath>
                </a14:m>
                <a:r>
                  <a:rPr lang="es-CL" sz="2000" dirty="0"/>
                  <a:t>:</a:t>
                </a:r>
              </a:p>
            </p:txBody>
          </p:sp>
        </mc:Choice>
        <mc:Fallback xmlns="">
          <p:sp>
            <p:nvSpPr>
              <p:cNvPr id="14" name="Rectángulo 13">
                <a:extLst>
                  <a:ext uri="{FF2B5EF4-FFF2-40B4-BE49-F238E27FC236}">
                    <a16:creationId xmlns:a16="http://schemas.microsoft.com/office/drawing/2014/main" id="{90D17419-A3D1-AE4B-B54D-1CC0F99E2349}"/>
                  </a:ext>
                </a:extLst>
              </p:cNvPr>
              <p:cNvSpPr>
                <a:spLocks noRot="1" noChangeAspect="1" noMove="1" noResize="1" noEditPoints="1" noAdjustHandles="1" noChangeArrowheads="1" noChangeShapeType="1" noTextEdit="1"/>
              </p:cNvSpPr>
              <p:nvPr/>
            </p:nvSpPr>
            <p:spPr>
              <a:xfrm>
                <a:off x="1973877" y="2264257"/>
                <a:ext cx="5060168" cy="400110"/>
              </a:xfrm>
              <a:prstGeom prst="rect">
                <a:avLst/>
              </a:prstGeom>
              <a:blipFill>
                <a:blip r:embed="rId2"/>
                <a:stretch>
                  <a:fillRect l="-1253" t="-9375" r="-501" b="-25000"/>
                </a:stretch>
              </a:blipFill>
            </p:spPr>
            <p:txBody>
              <a:bodyPr/>
              <a:lstStyle/>
              <a:p>
                <a:r>
                  <a:rPr lang="es-CL">
                    <a:noFill/>
                  </a:rPr>
                  <a:t> </a:t>
                </a:r>
              </a:p>
            </p:txBody>
          </p:sp>
        </mc:Fallback>
      </mc:AlternateContent>
      <mc:AlternateContent xmlns:mc="http://schemas.openxmlformats.org/markup-compatibility/2006" xmlns:a14="http://schemas.microsoft.com/office/drawing/2010/main">
        <mc:Choice Requires="a14">
          <p:sp>
            <p:nvSpPr>
              <p:cNvPr id="15" name="Rectángulo 14">
                <a:extLst>
                  <a:ext uri="{FF2B5EF4-FFF2-40B4-BE49-F238E27FC236}">
                    <a16:creationId xmlns:a16="http://schemas.microsoft.com/office/drawing/2014/main" id="{E0EAD101-ED72-C346-A80E-CE73AD91BE04}"/>
                  </a:ext>
                </a:extLst>
              </p:cNvPr>
              <p:cNvSpPr/>
              <p:nvPr/>
            </p:nvSpPr>
            <p:spPr>
              <a:xfrm>
                <a:off x="1911789" y="3274749"/>
                <a:ext cx="8285217" cy="718658"/>
              </a:xfrm>
              <a:prstGeom prst="rect">
                <a:avLst/>
              </a:prstGeom>
            </p:spPr>
            <p:txBody>
              <a:bodyPr wrap="none">
                <a:spAutoFit/>
              </a:bodyPr>
              <a:lstStyle/>
              <a:p>
                <a:r>
                  <a:rPr lang="es-CL" sz="2000" dirty="0"/>
                  <a:t>Desvuación Estandar </a:t>
                </a:r>
                <a14:m>
                  <m:oMath xmlns:m="http://schemas.openxmlformats.org/officeDocument/2006/math">
                    <m:rad>
                      <m:radPr>
                        <m:degHide m:val="on"/>
                        <m:ctrlPr>
                          <a:rPr lang="es-ES" sz="2000" b="0" i="1" smtClean="0">
                            <a:latin typeface="Cambria Math" panose="02040503050406030204" pitchFamily="18" charset="0"/>
                          </a:rPr>
                        </m:ctrlPr>
                      </m:radPr>
                      <m:deg/>
                      <m:e>
                        <m:r>
                          <a:rPr lang="es-ES" sz="2000" b="0" i="1" smtClean="0">
                            <a:latin typeface="Cambria Math" panose="02040503050406030204" pitchFamily="18" charset="0"/>
                          </a:rPr>
                          <m:t>𝑉</m:t>
                        </m:r>
                        <m:d>
                          <m:dPr>
                            <m:ctrlPr>
                              <a:rPr lang="es-ES" sz="2000" i="1">
                                <a:latin typeface="Cambria Math" panose="02040503050406030204" pitchFamily="18" charset="0"/>
                              </a:rPr>
                            </m:ctrlPr>
                          </m:dPr>
                          <m:e>
                            <m:acc>
                              <m:accPr>
                                <m:chr m:val="̂"/>
                                <m:ctrlPr>
                                  <a:rPr lang="es-ES" sz="2000" i="1">
                                    <a:latin typeface="Cambria Math" panose="02040503050406030204" pitchFamily="18" charset="0"/>
                                  </a:rPr>
                                </m:ctrlPr>
                              </m:accPr>
                              <m:e>
                                <m:r>
                                  <a:rPr lang="es-ES" sz="2000" i="1">
                                    <a:latin typeface="Cambria Math" panose="02040503050406030204" pitchFamily="18" charset="0"/>
                                  </a:rPr>
                                  <m:t>𝑝</m:t>
                                </m:r>
                              </m:e>
                            </m:acc>
                          </m:e>
                        </m:d>
                      </m:e>
                    </m:rad>
                    <m:r>
                      <a:rPr lang="es-ES" sz="2000" b="0" i="1" smtClean="0">
                        <a:latin typeface="Cambria Math" panose="02040503050406030204" pitchFamily="18" charset="0"/>
                      </a:rPr>
                      <m:t>=</m:t>
                    </m:r>
                    <m:rad>
                      <m:radPr>
                        <m:degHide m:val="on"/>
                        <m:ctrlPr>
                          <a:rPr lang="es-ES" sz="2000" b="0" i="1" smtClean="0">
                            <a:latin typeface="Cambria Math" panose="02040503050406030204" pitchFamily="18" charset="0"/>
                          </a:rPr>
                        </m:ctrlPr>
                      </m:radPr>
                      <m:deg/>
                      <m:e>
                        <m:f>
                          <m:fPr>
                            <m:ctrlPr>
                              <a:rPr lang="es-ES" sz="2000" i="1">
                                <a:solidFill>
                                  <a:srgbClr val="000000"/>
                                </a:solidFill>
                                <a:latin typeface="Cambria Math" panose="02040503050406030204" pitchFamily="18" charset="0"/>
                              </a:rPr>
                            </m:ctrlPr>
                          </m:fPr>
                          <m:num>
                            <m:r>
                              <a:rPr lang="es-ES" sz="2000" i="1">
                                <a:solidFill>
                                  <a:srgbClr val="000000"/>
                                </a:solidFill>
                                <a:latin typeface="Cambria Math" panose="02040503050406030204" pitchFamily="18" charset="0"/>
                              </a:rPr>
                              <m:t>𝑝</m:t>
                            </m:r>
                            <m:r>
                              <a:rPr lang="es-ES" sz="2000" i="1">
                                <a:solidFill>
                                  <a:srgbClr val="000000"/>
                                </a:solidFill>
                                <a:latin typeface="Cambria Math" panose="02040503050406030204" pitchFamily="18" charset="0"/>
                              </a:rPr>
                              <m:t>(</m:t>
                            </m:r>
                            <m:r>
                              <a:rPr lang="es-ES" sz="2000" i="1">
                                <a:solidFill>
                                  <a:srgbClr val="000000"/>
                                </a:solidFill>
                                <a:latin typeface="Cambria Math" panose="02040503050406030204" pitchFamily="18" charset="0"/>
                              </a:rPr>
                              <m:t>1</m:t>
                            </m:r>
                            <m:r>
                              <a:rPr lang="es-ES" sz="2000" i="1">
                                <a:solidFill>
                                  <a:srgbClr val="000000"/>
                                </a:solidFill>
                                <a:latin typeface="Cambria Math" panose="02040503050406030204" pitchFamily="18" charset="0"/>
                              </a:rPr>
                              <m:t>−</m:t>
                            </m:r>
                            <m:r>
                              <a:rPr lang="es-ES" sz="2000" i="1">
                                <a:solidFill>
                                  <a:srgbClr val="000000"/>
                                </a:solidFill>
                                <a:latin typeface="Cambria Math" panose="02040503050406030204" pitchFamily="18" charset="0"/>
                              </a:rPr>
                              <m:t>𝑝</m:t>
                            </m:r>
                            <m:r>
                              <a:rPr lang="es-ES" sz="2000" i="1">
                                <a:solidFill>
                                  <a:srgbClr val="000000"/>
                                </a:solidFill>
                                <a:latin typeface="Cambria Math" panose="02040503050406030204" pitchFamily="18" charset="0"/>
                              </a:rPr>
                              <m:t>)</m:t>
                            </m:r>
                          </m:num>
                          <m:den>
                            <m:r>
                              <a:rPr lang="es-ES" sz="2000" i="1">
                                <a:solidFill>
                                  <a:srgbClr val="000000"/>
                                </a:solidFill>
                                <a:latin typeface="Cambria Math" panose="02040503050406030204" pitchFamily="18" charset="0"/>
                              </a:rPr>
                              <m:t>𝑛</m:t>
                            </m:r>
                          </m:den>
                        </m:f>
                      </m:e>
                    </m:rad>
                    <m:r>
                      <a:rPr lang="es-ES" sz="2000" b="0" i="1" smtClean="0">
                        <a:latin typeface="Cambria Math" panose="02040503050406030204" pitchFamily="18" charset="0"/>
                      </a:rPr>
                      <m:t> (</m:t>
                    </m:r>
                    <m:r>
                      <a:rPr lang="es-ES" sz="2000" b="0" i="1" smtClean="0">
                        <a:latin typeface="Cambria Math" panose="02040503050406030204" pitchFamily="18" charset="0"/>
                      </a:rPr>
                      <m:t>𝑐𝑢𝑎𝑛𝑑𝑜</m:t>
                    </m:r>
                    <m:r>
                      <a:rPr lang="es-ES" sz="2000" b="0" i="1" smtClean="0">
                        <a:latin typeface="Cambria Math" panose="02040503050406030204" pitchFamily="18" charset="0"/>
                      </a:rPr>
                      <m:t> </m:t>
                    </m:r>
                    <m:r>
                      <a:rPr lang="es-ES" sz="2000" b="0" i="1" smtClean="0">
                        <a:latin typeface="Cambria Math" panose="02040503050406030204" pitchFamily="18" charset="0"/>
                      </a:rPr>
                      <m:t>𝑙𝑎</m:t>
                    </m:r>
                    <m:r>
                      <a:rPr lang="es-ES" sz="2000" b="0" i="1" smtClean="0">
                        <a:latin typeface="Cambria Math" panose="02040503050406030204" pitchFamily="18" charset="0"/>
                      </a:rPr>
                      <m:t> </m:t>
                    </m:r>
                    <m:r>
                      <a:rPr lang="es-ES" sz="2000" b="0" i="1" smtClean="0">
                        <a:latin typeface="Cambria Math" panose="02040503050406030204" pitchFamily="18" charset="0"/>
                      </a:rPr>
                      <m:t>𝑝𝑜𝑏𝑙𝑎𝑐𝑖</m:t>
                    </m:r>
                    <m:r>
                      <a:rPr lang="es-ES" sz="2000" i="1">
                        <a:latin typeface="Cambria Math" panose="02040503050406030204" pitchFamily="18" charset="0"/>
                      </a:rPr>
                      <m:t>ó</m:t>
                    </m:r>
                    <m:r>
                      <a:rPr lang="es-ES" sz="2000" b="0" i="1" smtClean="0">
                        <a:latin typeface="Cambria Math" panose="02040503050406030204" pitchFamily="18" charset="0"/>
                      </a:rPr>
                      <m:t>𝑛</m:t>
                    </m:r>
                    <m:r>
                      <a:rPr lang="es-ES" sz="2000" b="0" i="1" smtClean="0">
                        <a:latin typeface="Cambria Math" panose="02040503050406030204" pitchFamily="18" charset="0"/>
                      </a:rPr>
                      <m:t> </m:t>
                    </m:r>
                    <m:r>
                      <a:rPr lang="es-ES" sz="2000" b="0" i="1" smtClean="0">
                        <a:latin typeface="Cambria Math" panose="02040503050406030204" pitchFamily="18" charset="0"/>
                      </a:rPr>
                      <m:t>𝑒𝑠</m:t>
                    </m:r>
                    <m:r>
                      <a:rPr lang="es-ES" sz="2000" b="0" i="1" smtClean="0">
                        <a:latin typeface="Cambria Math" panose="02040503050406030204" pitchFamily="18" charset="0"/>
                      </a:rPr>
                      <m:t> </m:t>
                    </m:r>
                    <m:r>
                      <a:rPr lang="es-ES" sz="2000" b="0" i="1" smtClean="0">
                        <a:latin typeface="Cambria Math" panose="02040503050406030204" pitchFamily="18" charset="0"/>
                      </a:rPr>
                      <m:t>𝑖𝑛𝑓𝑖𝑛𝑖𝑡𝑎</m:t>
                    </m:r>
                    <m:r>
                      <a:rPr lang="es-ES" sz="2000" b="0" i="1" smtClean="0">
                        <a:latin typeface="Cambria Math" panose="02040503050406030204" pitchFamily="18" charset="0"/>
                      </a:rPr>
                      <m:t>)</m:t>
                    </m:r>
                  </m:oMath>
                </a14:m>
                <a:r>
                  <a:rPr lang="es-CL" sz="2000" dirty="0"/>
                  <a:t>:</a:t>
                </a:r>
              </a:p>
            </p:txBody>
          </p:sp>
        </mc:Choice>
        <mc:Fallback xmlns="">
          <p:sp>
            <p:nvSpPr>
              <p:cNvPr id="15" name="Rectángulo 14">
                <a:extLst>
                  <a:ext uri="{FF2B5EF4-FFF2-40B4-BE49-F238E27FC236}">
                    <a16:creationId xmlns:a16="http://schemas.microsoft.com/office/drawing/2014/main" id="{E0EAD101-ED72-C346-A80E-CE73AD91BE04}"/>
                  </a:ext>
                </a:extLst>
              </p:cNvPr>
              <p:cNvSpPr>
                <a:spLocks noRot="1" noChangeAspect="1" noMove="1" noResize="1" noEditPoints="1" noAdjustHandles="1" noChangeArrowheads="1" noChangeShapeType="1" noTextEdit="1"/>
              </p:cNvSpPr>
              <p:nvPr/>
            </p:nvSpPr>
            <p:spPr>
              <a:xfrm>
                <a:off x="1911789" y="3274749"/>
                <a:ext cx="8285217" cy="718658"/>
              </a:xfrm>
              <a:prstGeom prst="rect">
                <a:avLst/>
              </a:prstGeom>
              <a:blipFill>
                <a:blip r:embed="rId3"/>
                <a:stretch>
                  <a:fillRect l="-765"/>
                </a:stretch>
              </a:blipFill>
            </p:spPr>
            <p:txBody>
              <a:bodyPr/>
              <a:lstStyle/>
              <a:p>
                <a:r>
                  <a:rPr lang="es-CL">
                    <a:noFill/>
                  </a:rPr>
                  <a:t> </a:t>
                </a:r>
              </a:p>
            </p:txBody>
          </p:sp>
        </mc:Fallback>
      </mc:AlternateContent>
      <mc:AlternateContent xmlns:mc="http://schemas.openxmlformats.org/markup-compatibility/2006" xmlns:a14="http://schemas.microsoft.com/office/drawing/2010/main">
        <mc:Choice Requires="a14">
          <p:sp>
            <p:nvSpPr>
              <p:cNvPr id="16" name="Rectángulo 15">
                <a:extLst>
                  <a:ext uri="{FF2B5EF4-FFF2-40B4-BE49-F238E27FC236}">
                    <a16:creationId xmlns:a16="http://schemas.microsoft.com/office/drawing/2014/main" id="{747F5F6B-7020-D646-8F5B-D3BF58994556}"/>
                  </a:ext>
                </a:extLst>
              </p:cNvPr>
              <p:cNvSpPr/>
              <p:nvPr/>
            </p:nvSpPr>
            <p:spPr>
              <a:xfrm>
                <a:off x="1911789" y="4244460"/>
                <a:ext cx="8697959" cy="724622"/>
              </a:xfrm>
              <a:prstGeom prst="rect">
                <a:avLst/>
              </a:prstGeom>
            </p:spPr>
            <p:txBody>
              <a:bodyPr wrap="none">
                <a:spAutoFit/>
              </a:bodyPr>
              <a:lstStyle/>
              <a:p>
                <a:r>
                  <a:rPr lang="es-CL" sz="2000" dirty="0"/>
                  <a:t>Desvuación Estandar </a:t>
                </a:r>
                <a14:m>
                  <m:oMath xmlns:m="http://schemas.openxmlformats.org/officeDocument/2006/math">
                    <m:rad>
                      <m:radPr>
                        <m:degHide m:val="on"/>
                        <m:ctrlPr>
                          <a:rPr lang="es-ES" sz="2000" b="0" i="1" smtClean="0">
                            <a:latin typeface="Cambria Math" panose="02040503050406030204" pitchFamily="18" charset="0"/>
                          </a:rPr>
                        </m:ctrlPr>
                      </m:radPr>
                      <m:deg/>
                      <m:e>
                        <m:r>
                          <a:rPr lang="es-ES" sz="2000" b="0" i="1" smtClean="0">
                            <a:latin typeface="Cambria Math" panose="02040503050406030204" pitchFamily="18" charset="0"/>
                          </a:rPr>
                          <m:t>𝑉</m:t>
                        </m:r>
                        <m:d>
                          <m:dPr>
                            <m:ctrlPr>
                              <a:rPr lang="es-ES" sz="2000" i="1">
                                <a:latin typeface="Cambria Math" panose="02040503050406030204" pitchFamily="18" charset="0"/>
                              </a:rPr>
                            </m:ctrlPr>
                          </m:dPr>
                          <m:e>
                            <m:acc>
                              <m:accPr>
                                <m:chr m:val="̂"/>
                                <m:ctrlPr>
                                  <a:rPr lang="es-ES" sz="2000" i="1">
                                    <a:latin typeface="Cambria Math" panose="02040503050406030204" pitchFamily="18" charset="0"/>
                                  </a:rPr>
                                </m:ctrlPr>
                              </m:accPr>
                              <m:e>
                                <m:r>
                                  <a:rPr lang="es-ES" sz="2000" i="1">
                                    <a:latin typeface="Cambria Math" panose="02040503050406030204" pitchFamily="18" charset="0"/>
                                  </a:rPr>
                                  <m:t>𝑝</m:t>
                                </m:r>
                              </m:e>
                            </m:acc>
                          </m:e>
                        </m:d>
                      </m:e>
                    </m:rad>
                    <m:r>
                      <a:rPr lang="es-ES" sz="2000" b="0" i="1" smtClean="0">
                        <a:latin typeface="Cambria Math" panose="02040503050406030204" pitchFamily="18" charset="0"/>
                      </a:rPr>
                      <m:t>=</m:t>
                    </m:r>
                    <m:rad>
                      <m:radPr>
                        <m:degHide m:val="on"/>
                        <m:ctrlPr>
                          <a:rPr lang="es-ES" sz="2000" b="0" i="1" smtClean="0">
                            <a:latin typeface="Cambria Math" panose="02040503050406030204" pitchFamily="18" charset="0"/>
                          </a:rPr>
                        </m:ctrlPr>
                      </m:radPr>
                      <m:deg/>
                      <m:e>
                        <m:f>
                          <m:fPr>
                            <m:ctrlPr>
                              <a:rPr lang="es-ES" sz="2000" i="1">
                                <a:solidFill>
                                  <a:srgbClr val="000000"/>
                                </a:solidFill>
                                <a:latin typeface="Cambria Math" panose="02040503050406030204" pitchFamily="18" charset="0"/>
                              </a:rPr>
                            </m:ctrlPr>
                          </m:fPr>
                          <m:num>
                            <m:r>
                              <a:rPr lang="es-ES" sz="2000" i="1">
                                <a:solidFill>
                                  <a:srgbClr val="000000"/>
                                </a:solidFill>
                                <a:latin typeface="Cambria Math" panose="02040503050406030204" pitchFamily="18" charset="0"/>
                              </a:rPr>
                              <m:t>𝑝</m:t>
                            </m:r>
                            <m:r>
                              <a:rPr lang="es-ES" sz="2000" i="1">
                                <a:solidFill>
                                  <a:srgbClr val="000000"/>
                                </a:solidFill>
                                <a:latin typeface="Cambria Math" panose="02040503050406030204" pitchFamily="18" charset="0"/>
                              </a:rPr>
                              <m:t>(</m:t>
                            </m:r>
                            <m:r>
                              <a:rPr lang="es-ES" sz="2000" i="1">
                                <a:solidFill>
                                  <a:srgbClr val="000000"/>
                                </a:solidFill>
                                <a:latin typeface="Cambria Math" panose="02040503050406030204" pitchFamily="18" charset="0"/>
                              </a:rPr>
                              <m:t>1</m:t>
                            </m:r>
                            <m:r>
                              <a:rPr lang="es-ES" sz="2000" i="1">
                                <a:solidFill>
                                  <a:srgbClr val="000000"/>
                                </a:solidFill>
                                <a:latin typeface="Cambria Math" panose="02040503050406030204" pitchFamily="18" charset="0"/>
                              </a:rPr>
                              <m:t>−</m:t>
                            </m:r>
                            <m:r>
                              <a:rPr lang="es-ES" sz="2000" i="1">
                                <a:solidFill>
                                  <a:srgbClr val="000000"/>
                                </a:solidFill>
                                <a:latin typeface="Cambria Math" panose="02040503050406030204" pitchFamily="18" charset="0"/>
                              </a:rPr>
                              <m:t>𝑝</m:t>
                            </m:r>
                            <m:r>
                              <a:rPr lang="es-ES" sz="2000" i="1">
                                <a:solidFill>
                                  <a:srgbClr val="000000"/>
                                </a:solidFill>
                                <a:latin typeface="Cambria Math" panose="02040503050406030204" pitchFamily="18" charset="0"/>
                              </a:rPr>
                              <m:t>)</m:t>
                            </m:r>
                          </m:num>
                          <m:den>
                            <m:r>
                              <a:rPr lang="es-ES" sz="2000" i="1">
                                <a:solidFill>
                                  <a:srgbClr val="000000"/>
                                </a:solidFill>
                                <a:latin typeface="Cambria Math" panose="02040503050406030204" pitchFamily="18" charset="0"/>
                              </a:rPr>
                              <m:t>𝑛</m:t>
                            </m:r>
                          </m:den>
                        </m:f>
                      </m:e>
                    </m:rad>
                    <m:rad>
                      <m:radPr>
                        <m:degHide m:val="on"/>
                        <m:ctrlPr>
                          <a:rPr lang="es-ES" sz="2000" b="0" i="1" smtClean="0">
                            <a:latin typeface="Cambria Math" panose="02040503050406030204" pitchFamily="18" charset="0"/>
                          </a:rPr>
                        </m:ctrlPr>
                      </m:radPr>
                      <m:deg/>
                      <m:e>
                        <m:f>
                          <m:fPr>
                            <m:ctrlPr>
                              <a:rPr lang="es-ES" sz="2000" b="0" i="1" smtClean="0">
                                <a:latin typeface="Cambria Math" panose="02040503050406030204" pitchFamily="18" charset="0"/>
                              </a:rPr>
                            </m:ctrlPr>
                          </m:fPr>
                          <m:num>
                            <m:r>
                              <a:rPr lang="es-ES" sz="2000" b="0" i="1" smtClean="0">
                                <a:latin typeface="Cambria Math" panose="02040503050406030204" pitchFamily="18" charset="0"/>
                              </a:rPr>
                              <m:t>𝑁</m:t>
                            </m:r>
                            <m:r>
                              <a:rPr lang="es-ES" sz="2000" b="0" i="1" smtClean="0">
                                <a:latin typeface="Cambria Math" panose="02040503050406030204" pitchFamily="18" charset="0"/>
                              </a:rPr>
                              <m:t>−</m:t>
                            </m:r>
                            <m:r>
                              <a:rPr lang="es-ES" sz="2000" b="0" i="1" smtClean="0">
                                <a:latin typeface="Cambria Math" panose="02040503050406030204" pitchFamily="18" charset="0"/>
                              </a:rPr>
                              <m:t>𝑛</m:t>
                            </m:r>
                          </m:num>
                          <m:den>
                            <m:r>
                              <a:rPr lang="es-ES" sz="2000" b="0" i="1" smtClean="0">
                                <a:latin typeface="Cambria Math" panose="02040503050406030204" pitchFamily="18" charset="0"/>
                              </a:rPr>
                              <m:t>𝑁</m:t>
                            </m:r>
                            <m:r>
                              <a:rPr lang="es-ES" sz="2000" b="0" i="1" smtClean="0">
                                <a:latin typeface="Cambria Math" panose="02040503050406030204" pitchFamily="18" charset="0"/>
                              </a:rPr>
                              <m:t>−</m:t>
                            </m:r>
                            <m:r>
                              <a:rPr lang="es-ES" sz="2000" b="0" i="1" smtClean="0">
                                <a:latin typeface="Cambria Math" panose="02040503050406030204" pitchFamily="18" charset="0"/>
                              </a:rPr>
                              <m:t>1</m:t>
                            </m:r>
                          </m:den>
                        </m:f>
                      </m:e>
                    </m:rad>
                    <m:r>
                      <a:rPr lang="es-ES" sz="2000" b="0" i="1" smtClean="0">
                        <a:latin typeface="Cambria Math" panose="02040503050406030204" pitchFamily="18" charset="0"/>
                      </a:rPr>
                      <m:t> (</m:t>
                    </m:r>
                    <m:r>
                      <a:rPr lang="es-ES" sz="2000" b="0" i="1" smtClean="0">
                        <a:latin typeface="Cambria Math" panose="02040503050406030204" pitchFamily="18" charset="0"/>
                      </a:rPr>
                      <m:t>𝑐𝑢𝑎𝑛𝑑𝑜</m:t>
                    </m:r>
                    <m:r>
                      <a:rPr lang="es-ES" sz="2000" b="0" i="1" smtClean="0">
                        <a:latin typeface="Cambria Math" panose="02040503050406030204" pitchFamily="18" charset="0"/>
                      </a:rPr>
                      <m:t> </m:t>
                    </m:r>
                    <m:r>
                      <a:rPr lang="es-ES" sz="2000" b="0" i="1" smtClean="0">
                        <a:latin typeface="Cambria Math" panose="02040503050406030204" pitchFamily="18" charset="0"/>
                      </a:rPr>
                      <m:t>𝑙𝑎</m:t>
                    </m:r>
                    <m:r>
                      <a:rPr lang="es-ES" sz="2000" b="0" i="1" smtClean="0">
                        <a:latin typeface="Cambria Math" panose="02040503050406030204" pitchFamily="18" charset="0"/>
                      </a:rPr>
                      <m:t> </m:t>
                    </m:r>
                    <m:r>
                      <a:rPr lang="es-ES" sz="2000" b="0" i="1" smtClean="0">
                        <a:latin typeface="Cambria Math" panose="02040503050406030204" pitchFamily="18" charset="0"/>
                      </a:rPr>
                      <m:t>𝑝𝑜𝑏𝑙𝑎𝑐𝑖</m:t>
                    </m:r>
                    <m:r>
                      <a:rPr lang="es-ES" sz="2000" i="1">
                        <a:latin typeface="Cambria Math" panose="02040503050406030204" pitchFamily="18" charset="0"/>
                      </a:rPr>
                      <m:t>ó</m:t>
                    </m:r>
                    <m:r>
                      <a:rPr lang="es-ES" sz="2000" b="0" i="1" smtClean="0">
                        <a:latin typeface="Cambria Math" panose="02040503050406030204" pitchFamily="18" charset="0"/>
                      </a:rPr>
                      <m:t>𝑛</m:t>
                    </m:r>
                    <m:r>
                      <a:rPr lang="es-ES" sz="2000" b="0" i="1" smtClean="0">
                        <a:latin typeface="Cambria Math" panose="02040503050406030204" pitchFamily="18" charset="0"/>
                      </a:rPr>
                      <m:t> </m:t>
                    </m:r>
                    <m:r>
                      <a:rPr lang="es-ES" sz="2000" b="0" i="1" smtClean="0">
                        <a:latin typeface="Cambria Math" panose="02040503050406030204" pitchFamily="18" charset="0"/>
                      </a:rPr>
                      <m:t>𝑒𝑠</m:t>
                    </m:r>
                    <m:r>
                      <a:rPr lang="es-ES" sz="2000" b="0" i="1" smtClean="0">
                        <a:latin typeface="Cambria Math" panose="02040503050406030204" pitchFamily="18" charset="0"/>
                      </a:rPr>
                      <m:t> </m:t>
                    </m:r>
                    <m:r>
                      <a:rPr lang="es-ES" sz="2000" b="0" i="1" smtClean="0">
                        <a:latin typeface="Cambria Math" panose="02040503050406030204" pitchFamily="18" charset="0"/>
                      </a:rPr>
                      <m:t>𝑓𝑖𝑛𝑖𝑡𝑎</m:t>
                    </m:r>
                    <m:r>
                      <a:rPr lang="es-ES" sz="2000" b="0" i="1" smtClean="0">
                        <a:latin typeface="Cambria Math" panose="02040503050406030204" pitchFamily="18" charset="0"/>
                      </a:rPr>
                      <m:t>)</m:t>
                    </m:r>
                  </m:oMath>
                </a14:m>
                <a:r>
                  <a:rPr lang="es-CL" sz="2000" dirty="0"/>
                  <a:t>:</a:t>
                </a:r>
              </a:p>
            </p:txBody>
          </p:sp>
        </mc:Choice>
        <mc:Fallback xmlns="">
          <p:sp>
            <p:nvSpPr>
              <p:cNvPr id="16" name="Rectángulo 15">
                <a:extLst>
                  <a:ext uri="{FF2B5EF4-FFF2-40B4-BE49-F238E27FC236}">
                    <a16:creationId xmlns:a16="http://schemas.microsoft.com/office/drawing/2014/main" id="{747F5F6B-7020-D646-8F5B-D3BF58994556}"/>
                  </a:ext>
                </a:extLst>
              </p:cNvPr>
              <p:cNvSpPr>
                <a:spLocks noRot="1" noChangeAspect="1" noMove="1" noResize="1" noEditPoints="1" noAdjustHandles="1" noChangeArrowheads="1" noChangeShapeType="1" noTextEdit="1"/>
              </p:cNvSpPr>
              <p:nvPr/>
            </p:nvSpPr>
            <p:spPr>
              <a:xfrm>
                <a:off x="1911789" y="4244460"/>
                <a:ext cx="8697959" cy="724622"/>
              </a:xfrm>
              <a:prstGeom prst="rect">
                <a:avLst/>
              </a:prstGeom>
              <a:blipFill>
                <a:blip r:embed="rId4"/>
                <a:stretch>
                  <a:fillRect l="-729"/>
                </a:stretch>
              </a:blipFill>
            </p:spPr>
            <p:txBody>
              <a:bodyPr/>
              <a:lstStyle/>
              <a:p>
                <a:r>
                  <a:rPr lang="es-CL">
                    <a:noFill/>
                  </a:rPr>
                  <a:t> </a:t>
                </a:r>
              </a:p>
            </p:txBody>
          </p:sp>
        </mc:Fallback>
      </mc:AlternateContent>
    </p:spTree>
    <p:extLst>
      <p:ext uri="{BB962C8B-B14F-4D97-AF65-F5344CB8AC3E}">
        <p14:creationId xmlns:p14="http://schemas.microsoft.com/office/powerpoint/2010/main" val="26273417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6150C-338A-9C48-97A2-41072355BE87}"/>
              </a:ext>
            </a:extLst>
          </p:cNvPr>
          <p:cNvSpPr>
            <a:spLocks noGrp="1"/>
          </p:cNvSpPr>
          <p:nvPr>
            <p:ph type="ctrTitle"/>
          </p:nvPr>
        </p:nvSpPr>
        <p:spPr>
          <a:xfrm>
            <a:off x="2452439" y="658912"/>
            <a:ext cx="8738726" cy="594853"/>
          </a:xfrm>
        </p:spPr>
        <p:txBody>
          <a:bodyPr/>
          <a:lstStyle/>
          <a:p>
            <a:pPr algn="r"/>
            <a:r>
              <a:rPr lang="es-CL" dirty="0">
                <a:solidFill>
                  <a:schemeClr val="accent6">
                    <a:lumMod val="50000"/>
                  </a:schemeClr>
                </a:solidFill>
              </a:rPr>
              <a:t>Distribución de Estadístico proporción muestral</a:t>
            </a:r>
          </a:p>
        </p:txBody>
      </p:sp>
      <p:sp>
        <p:nvSpPr>
          <p:cNvPr id="3" name="Rectángulo 2">
            <a:extLst>
              <a:ext uri="{FF2B5EF4-FFF2-40B4-BE49-F238E27FC236}">
                <a16:creationId xmlns:a16="http://schemas.microsoft.com/office/drawing/2014/main" id="{D80939B3-C4C1-6B41-9BC9-8C582FF847EA}"/>
              </a:ext>
            </a:extLst>
          </p:cNvPr>
          <p:cNvSpPr/>
          <p:nvPr/>
        </p:nvSpPr>
        <p:spPr>
          <a:xfrm>
            <a:off x="1959978" y="1382397"/>
            <a:ext cx="9325337" cy="1323439"/>
          </a:xfrm>
          <a:prstGeom prst="rect">
            <a:avLst/>
          </a:prstGeom>
        </p:spPr>
        <p:txBody>
          <a:bodyPr wrap="square">
            <a:spAutoFit/>
          </a:bodyPr>
          <a:lstStyle/>
          <a:p>
            <a:pPr algn="just"/>
            <a:r>
              <a:rPr lang="es-CL" sz="2000" dirty="0">
                <a:solidFill>
                  <a:srgbClr val="000000"/>
                </a:solidFill>
              </a:rPr>
              <a:t>La fórmula que se utilizará para el cálculo de probabilidad en una distribución muestral de proporciones está basada en la aproximación de la distribución binomial a la normal. Esta fórmula nos servirá para calcular la probabilidad del comportamiento de la proporción en la muestra.</a:t>
            </a:r>
            <a:endParaRPr lang="es-CL" sz="2000" dirty="0"/>
          </a:p>
        </p:txBody>
      </p:sp>
      <mc:AlternateContent xmlns:mc="http://schemas.openxmlformats.org/markup-compatibility/2006" xmlns:a14="http://schemas.microsoft.com/office/drawing/2010/main">
        <mc:Choice Requires="a14">
          <p:sp>
            <p:nvSpPr>
              <p:cNvPr id="14" name="Rectángulo 13">
                <a:extLst>
                  <a:ext uri="{FF2B5EF4-FFF2-40B4-BE49-F238E27FC236}">
                    <a16:creationId xmlns:a16="http://schemas.microsoft.com/office/drawing/2014/main" id="{D0139F23-D0FF-2747-9D2B-8023C9FB9226}"/>
                  </a:ext>
                </a:extLst>
              </p:cNvPr>
              <p:cNvSpPr/>
              <p:nvPr/>
            </p:nvSpPr>
            <p:spPr>
              <a:xfrm>
                <a:off x="5325474" y="3264152"/>
                <a:ext cx="1902572" cy="1079911"/>
              </a:xfrm>
              <a:prstGeom prst="rect">
                <a:avLst/>
              </a:prstGeom>
            </p:spPr>
            <p:txBody>
              <a:bodyPr wrap="none">
                <a:spAutoFit/>
              </a:bodyPr>
              <a:lstStyle/>
              <a:p>
                <a:pPr algn="ctr"/>
                <a:r>
                  <a:rPr lang="es-ES" altLang="es-ES" sz="2400" dirty="0"/>
                  <a:t> </a:t>
                </a:r>
                <a14:m>
                  <m:oMath xmlns:m="http://schemas.openxmlformats.org/officeDocument/2006/math">
                    <m:r>
                      <a:rPr lang="es-ES" altLang="es-ES" sz="2800" i="1">
                        <a:latin typeface="Cambria Math" panose="02040503050406030204" pitchFamily="18" charset="0"/>
                      </a:rPr>
                      <m:t>𝑍</m:t>
                    </m:r>
                    <m:r>
                      <a:rPr lang="es-ES" altLang="es-ES" sz="2800" i="1">
                        <a:latin typeface="Cambria Math" panose="02040503050406030204" pitchFamily="18" charset="0"/>
                      </a:rPr>
                      <m:t>=</m:t>
                    </m:r>
                    <m:f>
                      <m:fPr>
                        <m:ctrlPr>
                          <a:rPr lang="es-ES" altLang="es-ES" sz="2800" i="1">
                            <a:latin typeface="Cambria Math" panose="02040503050406030204" pitchFamily="18" charset="0"/>
                          </a:rPr>
                        </m:ctrlPr>
                      </m:fPr>
                      <m:num>
                        <m:acc>
                          <m:accPr>
                            <m:chr m:val="̂"/>
                            <m:ctrlPr>
                              <a:rPr lang="es-ES" altLang="es-ES" sz="2800" i="1">
                                <a:latin typeface="Cambria Math" panose="02040503050406030204" pitchFamily="18" charset="0"/>
                              </a:rPr>
                            </m:ctrlPr>
                          </m:accPr>
                          <m:e>
                            <m:r>
                              <a:rPr lang="es-ES" altLang="es-ES" sz="2800" i="1">
                                <a:latin typeface="Cambria Math" panose="02040503050406030204" pitchFamily="18" charset="0"/>
                              </a:rPr>
                              <m:t>𝑝</m:t>
                            </m:r>
                          </m:e>
                        </m:acc>
                        <m:r>
                          <a:rPr lang="es-ES" altLang="es-ES" sz="2800" i="1">
                            <a:latin typeface="Cambria Math" panose="02040503050406030204" pitchFamily="18" charset="0"/>
                          </a:rPr>
                          <m:t>−</m:t>
                        </m:r>
                        <m:r>
                          <a:rPr lang="es-ES" altLang="es-ES" sz="2800" i="1">
                            <a:latin typeface="Cambria Math" panose="02040503050406030204" pitchFamily="18" charset="0"/>
                          </a:rPr>
                          <m:t>𝑝</m:t>
                        </m:r>
                      </m:num>
                      <m:den>
                        <m:rad>
                          <m:radPr>
                            <m:degHide m:val="on"/>
                            <m:ctrlPr>
                              <a:rPr lang="es-ES" altLang="es-ES" sz="2800" i="1">
                                <a:latin typeface="Cambria Math" panose="02040503050406030204" pitchFamily="18" charset="0"/>
                              </a:rPr>
                            </m:ctrlPr>
                          </m:radPr>
                          <m:deg/>
                          <m:e>
                            <m:f>
                              <m:fPr>
                                <m:ctrlPr>
                                  <a:rPr lang="es-ES" altLang="es-ES" sz="2800" i="1">
                                    <a:latin typeface="Cambria Math" panose="02040503050406030204" pitchFamily="18" charset="0"/>
                                  </a:rPr>
                                </m:ctrlPr>
                              </m:fPr>
                              <m:num>
                                <m:r>
                                  <a:rPr lang="es-ES" altLang="es-ES" sz="2800" i="1">
                                    <a:latin typeface="Cambria Math" panose="02040503050406030204" pitchFamily="18" charset="0"/>
                                  </a:rPr>
                                  <m:t>𝑝</m:t>
                                </m:r>
                                <m:r>
                                  <a:rPr lang="es-ES" altLang="es-ES" sz="2800" i="1">
                                    <a:latin typeface="Cambria Math" panose="02040503050406030204" pitchFamily="18" charset="0"/>
                                  </a:rPr>
                                  <m:t>(1−</m:t>
                                </m:r>
                                <m:r>
                                  <a:rPr lang="es-ES" altLang="es-ES" sz="2800" i="1">
                                    <a:latin typeface="Cambria Math" panose="02040503050406030204" pitchFamily="18" charset="0"/>
                                  </a:rPr>
                                  <m:t>𝑝</m:t>
                                </m:r>
                                <m:r>
                                  <a:rPr lang="es-ES" altLang="es-ES" sz="2800" i="1">
                                    <a:latin typeface="Cambria Math" panose="02040503050406030204" pitchFamily="18" charset="0"/>
                                  </a:rPr>
                                  <m:t>)</m:t>
                                </m:r>
                              </m:num>
                              <m:den>
                                <m:r>
                                  <a:rPr lang="es-ES" altLang="es-ES" sz="2800" i="1">
                                    <a:latin typeface="Cambria Math" panose="02040503050406030204" pitchFamily="18" charset="0"/>
                                  </a:rPr>
                                  <m:t>𝑛</m:t>
                                </m:r>
                              </m:den>
                            </m:f>
                          </m:e>
                        </m:rad>
                      </m:den>
                    </m:f>
                  </m:oMath>
                </a14:m>
                <a:endParaRPr lang="es-CL" altLang="es-ES" sz="2800" dirty="0"/>
              </a:p>
            </p:txBody>
          </p:sp>
        </mc:Choice>
        <mc:Fallback xmlns="">
          <p:sp>
            <p:nvSpPr>
              <p:cNvPr id="14" name="Rectángulo 13">
                <a:extLst>
                  <a:ext uri="{FF2B5EF4-FFF2-40B4-BE49-F238E27FC236}">
                    <a16:creationId xmlns:a16="http://schemas.microsoft.com/office/drawing/2014/main" id="{D0139F23-D0FF-2747-9D2B-8023C9FB9226}"/>
                  </a:ext>
                </a:extLst>
              </p:cNvPr>
              <p:cNvSpPr>
                <a:spLocks noRot="1" noChangeAspect="1" noMove="1" noResize="1" noEditPoints="1" noAdjustHandles="1" noChangeArrowheads="1" noChangeShapeType="1" noTextEdit="1"/>
              </p:cNvSpPr>
              <p:nvPr/>
            </p:nvSpPr>
            <p:spPr>
              <a:xfrm>
                <a:off x="5325474" y="3264152"/>
                <a:ext cx="1902572" cy="1079911"/>
              </a:xfrm>
              <a:prstGeom prst="rect">
                <a:avLst/>
              </a:prstGeom>
              <a:blipFill>
                <a:blip r:embed="rId2"/>
                <a:stretch>
                  <a:fillRect t="-2299"/>
                </a:stretch>
              </a:blipFill>
            </p:spPr>
            <p:txBody>
              <a:bodyPr/>
              <a:lstStyle/>
              <a:p>
                <a:r>
                  <a:rPr lang="es-CL">
                    <a:noFill/>
                  </a:rPr>
                  <a:t> </a:t>
                </a:r>
              </a:p>
            </p:txBody>
          </p:sp>
        </mc:Fallback>
      </mc:AlternateContent>
      <mc:AlternateContent xmlns:mc="http://schemas.openxmlformats.org/markup-compatibility/2006" xmlns:a14="http://schemas.microsoft.com/office/drawing/2010/main">
        <mc:Choice Requires="a14">
          <p:sp>
            <p:nvSpPr>
              <p:cNvPr id="4" name="Rectángulo 3">
                <a:extLst>
                  <a:ext uri="{FF2B5EF4-FFF2-40B4-BE49-F238E27FC236}">
                    <a16:creationId xmlns:a16="http://schemas.microsoft.com/office/drawing/2014/main" id="{4A430180-4011-3548-A17F-CBA57C440823}"/>
                  </a:ext>
                </a:extLst>
              </p:cNvPr>
              <p:cNvSpPr/>
              <p:nvPr/>
            </p:nvSpPr>
            <p:spPr>
              <a:xfrm>
                <a:off x="2093623" y="4744286"/>
                <a:ext cx="8738725" cy="1023165"/>
              </a:xfrm>
              <a:prstGeom prst="rect">
                <a:avLst/>
              </a:prstGeom>
            </p:spPr>
            <p:txBody>
              <a:bodyPr wrap="square">
                <a:spAutoFit/>
              </a:bodyPr>
              <a:lstStyle/>
              <a:p>
                <a:pPr algn="ctr"/>
                <a:r>
                  <a:rPr lang="es-CL" sz="1400" b="1" dirty="0">
                    <a:solidFill>
                      <a:srgbClr val="FF0000"/>
                    </a:solidFill>
                  </a:rPr>
                  <a:t>A esta fórmula se le puede agregar el factor de corrección de </a:t>
                </a:r>
                <a14:m>
                  <m:oMath xmlns:m="http://schemas.openxmlformats.org/officeDocument/2006/math">
                    <m:rad>
                      <m:radPr>
                        <m:degHide m:val="on"/>
                        <m:ctrlPr>
                          <a:rPr lang="es-ES" sz="1400" i="1">
                            <a:solidFill>
                              <a:srgbClr val="000000"/>
                            </a:solidFill>
                            <a:latin typeface="Cambria Math" panose="02040503050406030204" pitchFamily="18" charset="0"/>
                          </a:rPr>
                        </m:ctrlPr>
                      </m:radPr>
                      <m:deg/>
                      <m:e>
                        <m:f>
                          <m:fPr>
                            <m:ctrlPr>
                              <a:rPr lang="es-ES" sz="1400" i="1">
                                <a:solidFill>
                                  <a:srgbClr val="000000"/>
                                </a:solidFill>
                                <a:latin typeface="Cambria Math" panose="02040503050406030204" pitchFamily="18" charset="0"/>
                              </a:rPr>
                            </m:ctrlPr>
                          </m:fPr>
                          <m:num>
                            <m:r>
                              <a:rPr lang="es-ES" sz="1400" b="0" i="1" smtClean="0">
                                <a:solidFill>
                                  <a:srgbClr val="000000"/>
                                </a:solidFill>
                                <a:latin typeface="Cambria Math" panose="02040503050406030204" pitchFamily="18" charset="0"/>
                              </a:rPr>
                              <m:t>𝑁</m:t>
                            </m:r>
                            <m:r>
                              <a:rPr lang="es-ES" sz="1400" i="1">
                                <a:solidFill>
                                  <a:srgbClr val="000000"/>
                                </a:solidFill>
                                <a:latin typeface="Cambria Math" panose="02040503050406030204" pitchFamily="18" charset="0"/>
                              </a:rPr>
                              <m:t>−</m:t>
                            </m:r>
                            <m:r>
                              <a:rPr lang="es-ES" sz="1400" b="0" i="1" smtClean="0">
                                <a:solidFill>
                                  <a:srgbClr val="000000"/>
                                </a:solidFill>
                                <a:latin typeface="Cambria Math" panose="02040503050406030204" pitchFamily="18" charset="0"/>
                              </a:rPr>
                              <m:t>𝑛</m:t>
                            </m:r>
                          </m:num>
                          <m:den>
                            <m:r>
                              <a:rPr lang="es-ES" sz="1400" b="0" i="1" smtClean="0">
                                <a:solidFill>
                                  <a:srgbClr val="000000"/>
                                </a:solidFill>
                                <a:latin typeface="Cambria Math" panose="02040503050406030204" pitchFamily="18" charset="0"/>
                              </a:rPr>
                              <m:t>𝑁</m:t>
                            </m:r>
                            <m:r>
                              <a:rPr lang="es-ES" sz="1400" i="1">
                                <a:solidFill>
                                  <a:srgbClr val="000000"/>
                                </a:solidFill>
                                <a:latin typeface="Cambria Math" panose="02040503050406030204" pitchFamily="18" charset="0"/>
                              </a:rPr>
                              <m:t>−1</m:t>
                            </m:r>
                          </m:den>
                        </m:f>
                      </m:e>
                    </m:rad>
                  </m:oMath>
                </a14:m>
                <a:r>
                  <a:rPr lang="es-CL" sz="1400" b="1" dirty="0">
                    <a:solidFill>
                      <a:srgbClr val="FF0000"/>
                    </a:solidFill>
                  </a:rPr>
                  <a:t> si se cumple con las condiciones necesarias.</a:t>
                </a:r>
              </a:p>
              <a:p>
                <a:br>
                  <a:rPr lang="es-CL" dirty="0"/>
                </a:br>
                <a:r>
                  <a:rPr lang="es-CL" sz="1400" b="1" dirty="0">
                    <a:solidFill>
                      <a:srgbClr val="FF0000"/>
                    </a:solidFill>
                  </a:rPr>
                  <a:t>  </a:t>
                </a:r>
                <a:endParaRPr lang="es-CL" sz="1400" dirty="0">
                  <a:solidFill>
                    <a:srgbClr val="FF0000"/>
                  </a:solidFill>
                </a:endParaRPr>
              </a:p>
            </p:txBody>
          </p:sp>
        </mc:Choice>
        <mc:Fallback xmlns="">
          <p:sp>
            <p:nvSpPr>
              <p:cNvPr id="4" name="Rectángulo 3">
                <a:extLst>
                  <a:ext uri="{FF2B5EF4-FFF2-40B4-BE49-F238E27FC236}">
                    <a16:creationId xmlns:a16="http://schemas.microsoft.com/office/drawing/2014/main" id="{4A430180-4011-3548-A17F-CBA57C440823}"/>
                  </a:ext>
                </a:extLst>
              </p:cNvPr>
              <p:cNvSpPr>
                <a:spLocks noRot="1" noChangeAspect="1" noMove="1" noResize="1" noEditPoints="1" noAdjustHandles="1" noChangeArrowheads="1" noChangeShapeType="1" noTextEdit="1"/>
              </p:cNvSpPr>
              <p:nvPr/>
            </p:nvSpPr>
            <p:spPr>
              <a:xfrm>
                <a:off x="2093623" y="4744286"/>
                <a:ext cx="8738725" cy="1023165"/>
              </a:xfrm>
              <a:prstGeom prst="rect">
                <a:avLst/>
              </a:prstGeom>
              <a:blipFill>
                <a:blip r:embed="rId3"/>
                <a:stretch>
                  <a:fillRect/>
                </a:stretch>
              </a:blipFill>
            </p:spPr>
            <p:txBody>
              <a:bodyPr/>
              <a:lstStyle/>
              <a:p>
                <a:r>
                  <a:rPr lang="es-CL">
                    <a:noFill/>
                  </a:rPr>
                  <a:t> </a:t>
                </a:r>
              </a:p>
            </p:txBody>
          </p:sp>
        </mc:Fallback>
      </mc:AlternateContent>
    </p:spTree>
    <p:extLst>
      <p:ext uri="{BB962C8B-B14F-4D97-AF65-F5344CB8AC3E}">
        <p14:creationId xmlns:p14="http://schemas.microsoft.com/office/powerpoint/2010/main" val="33161754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6150C-338A-9C48-97A2-41072355BE87}"/>
              </a:ext>
            </a:extLst>
          </p:cNvPr>
          <p:cNvSpPr>
            <a:spLocks noGrp="1"/>
          </p:cNvSpPr>
          <p:nvPr>
            <p:ph type="ctrTitle"/>
          </p:nvPr>
        </p:nvSpPr>
        <p:spPr>
          <a:xfrm>
            <a:off x="2452439" y="658912"/>
            <a:ext cx="8738726" cy="594853"/>
          </a:xfrm>
        </p:spPr>
        <p:txBody>
          <a:bodyPr/>
          <a:lstStyle/>
          <a:p>
            <a:pPr algn="r"/>
            <a:r>
              <a:rPr lang="es-CL" dirty="0">
                <a:solidFill>
                  <a:schemeClr val="accent6">
                    <a:lumMod val="50000"/>
                  </a:schemeClr>
                </a:solidFill>
              </a:rPr>
              <a:t>Distribución de Estadístico proporción muestral</a:t>
            </a:r>
          </a:p>
        </p:txBody>
      </p:sp>
      <p:sp>
        <p:nvSpPr>
          <p:cNvPr id="3" name="Rectángulo 2">
            <a:extLst>
              <a:ext uri="{FF2B5EF4-FFF2-40B4-BE49-F238E27FC236}">
                <a16:creationId xmlns:a16="http://schemas.microsoft.com/office/drawing/2014/main" id="{D80939B3-C4C1-6B41-9BC9-8C582FF847EA}"/>
              </a:ext>
            </a:extLst>
          </p:cNvPr>
          <p:cNvSpPr/>
          <p:nvPr/>
        </p:nvSpPr>
        <p:spPr>
          <a:xfrm>
            <a:off x="1959978" y="1382397"/>
            <a:ext cx="9325337" cy="1015663"/>
          </a:xfrm>
          <a:prstGeom prst="rect">
            <a:avLst/>
          </a:prstGeom>
        </p:spPr>
        <p:txBody>
          <a:bodyPr wrap="square">
            <a:spAutoFit/>
          </a:bodyPr>
          <a:lstStyle/>
          <a:p>
            <a:pPr algn="just"/>
            <a:r>
              <a:rPr lang="es-CL" sz="2000" dirty="0"/>
              <a:t>Se ha determinado que 60% de los estudiantes de una universidad grande fuman cigarrillos. Se toma una muestra aleatoria de 800 estudiantes. Calcule la probabilidad de que la proporción de la muestra de la gente que fuma cigarrillos sea menor que 0.55.</a:t>
            </a:r>
          </a:p>
        </p:txBody>
      </p:sp>
      <p:sp>
        <p:nvSpPr>
          <p:cNvPr id="6" name="Rectángulo 5">
            <a:extLst>
              <a:ext uri="{FF2B5EF4-FFF2-40B4-BE49-F238E27FC236}">
                <a16:creationId xmlns:a16="http://schemas.microsoft.com/office/drawing/2014/main" id="{3BC41063-C04C-3047-B1A8-FF6E3587C26B}"/>
              </a:ext>
            </a:extLst>
          </p:cNvPr>
          <p:cNvSpPr/>
          <p:nvPr/>
        </p:nvSpPr>
        <p:spPr>
          <a:xfrm>
            <a:off x="1959978" y="2712027"/>
            <a:ext cx="1515992" cy="369332"/>
          </a:xfrm>
          <a:prstGeom prst="rect">
            <a:avLst/>
          </a:prstGeom>
        </p:spPr>
        <p:txBody>
          <a:bodyPr wrap="none">
            <a:spAutoFit/>
          </a:bodyPr>
          <a:lstStyle/>
          <a:p>
            <a:r>
              <a:rPr lang="es-CL" dirty="0">
                <a:solidFill>
                  <a:srgbClr val="000000"/>
                </a:solidFill>
              </a:rPr>
              <a:t>RESOLUCIÓN: </a:t>
            </a:r>
            <a:endParaRPr lang="es-CL" dirty="0"/>
          </a:p>
        </p:txBody>
      </p:sp>
      <mc:AlternateContent xmlns:mc="http://schemas.openxmlformats.org/markup-compatibility/2006" xmlns:a14="http://schemas.microsoft.com/office/drawing/2010/main">
        <mc:Choice Requires="a14">
          <p:sp>
            <p:nvSpPr>
              <p:cNvPr id="9" name="Rectángulo 8">
                <a:extLst>
                  <a:ext uri="{FF2B5EF4-FFF2-40B4-BE49-F238E27FC236}">
                    <a16:creationId xmlns:a16="http://schemas.microsoft.com/office/drawing/2014/main" id="{B877C962-892F-5940-B0F4-D04AD80597C2}"/>
                  </a:ext>
                </a:extLst>
              </p:cNvPr>
              <p:cNvSpPr/>
              <p:nvPr/>
            </p:nvSpPr>
            <p:spPr>
              <a:xfrm>
                <a:off x="1959978" y="3247590"/>
                <a:ext cx="4012560" cy="1668085"/>
              </a:xfrm>
              <a:prstGeom prst="rect">
                <a:avLst/>
              </a:prstGeom>
            </p:spPr>
            <p:txBody>
              <a:bodyPr wrap="square">
                <a:spAutoFit/>
              </a:bodyPr>
              <a:lstStyle/>
              <a:p>
                <a:r>
                  <a:rPr lang="es-CL" sz="2000" dirty="0">
                    <a:solidFill>
                      <a:srgbClr val="000000"/>
                    </a:solidFill>
                  </a:rPr>
                  <a:t>Datos:</a:t>
                </a:r>
              </a:p>
              <a:p>
                <a:r>
                  <a:rPr lang="es-CL" sz="2000" dirty="0">
                    <a:solidFill>
                      <a:srgbClr val="000000"/>
                    </a:solidFill>
                  </a:rPr>
                  <a:t>n=800 estudiantes</a:t>
                </a:r>
              </a:p>
              <a:p>
                <a:r>
                  <a:rPr lang="es-CL" sz="2000" dirty="0">
                    <a:solidFill>
                      <a:srgbClr val="000000"/>
                    </a:solidFill>
                  </a:rPr>
                  <a:t>p=0.60 (proporción de la población)</a:t>
                </a:r>
              </a:p>
              <a:p>
                <a14:m>
                  <m:oMath xmlns:m="http://schemas.openxmlformats.org/officeDocument/2006/math">
                    <m:acc>
                      <m:accPr>
                        <m:chr m:val="̂"/>
                        <m:ctrlPr>
                          <a:rPr lang="es-CL" sz="2000" i="1" smtClean="0">
                            <a:solidFill>
                              <a:srgbClr val="000000"/>
                            </a:solidFill>
                            <a:latin typeface="Cambria Math" panose="02040503050406030204" pitchFamily="18" charset="0"/>
                          </a:rPr>
                        </m:ctrlPr>
                      </m:accPr>
                      <m:e>
                        <m:r>
                          <a:rPr lang="es-ES" sz="2000" b="0" i="1" smtClean="0">
                            <a:solidFill>
                              <a:srgbClr val="000000"/>
                            </a:solidFill>
                            <a:latin typeface="Cambria Math" panose="02040503050406030204" pitchFamily="18" charset="0"/>
                          </a:rPr>
                          <m:t>𝑝</m:t>
                        </m:r>
                      </m:e>
                    </m:acc>
                  </m:oMath>
                </a14:m>
                <a:r>
                  <a:rPr lang="es-CL" sz="2000" dirty="0">
                    <a:solidFill>
                      <a:srgbClr val="000000"/>
                    </a:solidFill>
                  </a:rPr>
                  <a:t>= 0.55</a:t>
                </a:r>
              </a:p>
              <a:p>
                <a:r>
                  <a:rPr lang="es-CL" sz="2000" dirty="0">
                    <a:solidFill>
                      <a:srgbClr val="000000"/>
                    </a:solidFill>
                  </a:rPr>
                  <a:t>(</a:t>
                </a:r>
                <a14:m>
                  <m:oMath xmlns:m="http://schemas.openxmlformats.org/officeDocument/2006/math">
                    <m:acc>
                      <m:accPr>
                        <m:chr m:val="̂"/>
                        <m:ctrlPr>
                          <a:rPr lang="es-CL" sz="2000" i="1">
                            <a:solidFill>
                              <a:srgbClr val="000000"/>
                            </a:solidFill>
                            <a:latin typeface="Cambria Math" panose="02040503050406030204" pitchFamily="18" charset="0"/>
                          </a:rPr>
                        </m:ctrlPr>
                      </m:accPr>
                      <m:e>
                        <m:r>
                          <a:rPr lang="es-ES" sz="2000" i="1">
                            <a:solidFill>
                              <a:srgbClr val="000000"/>
                            </a:solidFill>
                            <a:latin typeface="Cambria Math" panose="02040503050406030204" pitchFamily="18" charset="0"/>
                          </a:rPr>
                          <m:t>𝑝</m:t>
                        </m:r>
                      </m:e>
                    </m:acc>
                    <m:r>
                      <a:rPr lang="es-ES" sz="2000" i="1">
                        <a:solidFill>
                          <a:srgbClr val="000000"/>
                        </a:solidFill>
                        <a:latin typeface="Cambria Math" panose="02040503050406030204" pitchFamily="18" charset="0"/>
                      </a:rPr>
                      <m:t> </m:t>
                    </m:r>
                  </m:oMath>
                </a14:m>
                <a:r>
                  <a:rPr lang="es-CL" sz="2000" dirty="0">
                    <a:solidFill>
                      <a:srgbClr val="000000"/>
                    </a:solidFill>
                  </a:rPr>
                  <a:t>&lt; 0.55) = ?</a:t>
                </a:r>
                <a:endParaRPr lang="es-CL" sz="2000" b="0" i="0" dirty="0">
                  <a:solidFill>
                    <a:srgbClr val="000000"/>
                  </a:solidFill>
                  <a:effectLst/>
                </a:endParaRPr>
              </a:p>
            </p:txBody>
          </p:sp>
        </mc:Choice>
        <mc:Fallback xmlns="">
          <p:sp>
            <p:nvSpPr>
              <p:cNvPr id="9" name="Rectángulo 8">
                <a:extLst>
                  <a:ext uri="{FF2B5EF4-FFF2-40B4-BE49-F238E27FC236}">
                    <a16:creationId xmlns:a16="http://schemas.microsoft.com/office/drawing/2014/main" id="{B877C962-892F-5940-B0F4-D04AD80597C2}"/>
                  </a:ext>
                </a:extLst>
              </p:cNvPr>
              <p:cNvSpPr>
                <a:spLocks noRot="1" noChangeAspect="1" noMove="1" noResize="1" noEditPoints="1" noAdjustHandles="1" noChangeArrowheads="1" noChangeShapeType="1" noTextEdit="1"/>
              </p:cNvSpPr>
              <p:nvPr/>
            </p:nvSpPr>
            <p:spPr>
              <a:xfrm>
                <a:off x="1959978" y="3247590"/>
                <a:ext cx="4012560" cy="1668085"/>
              </a:xfrm>
              <a:prstGeom prst="rect">
                <a:avLst/>
              </a:prstGeom>
              <a:blipFill>
                <a:blip r:embed="rId2"/>
                <a:stretch>
                  <a:fillRect l="-1577" t="-2273" b="-3788"/>
                </a:stretch>
              </a:blipFill>
            </p:spPr>
            <p:txBody>
              <a:bodyPr/>
              <a:lstStyle/>
              <a:p>
                <a:r>
                  <a:rPr lang="es-CL">
                    <a:noFill/>
                  </a:rPr>
                  <a:t> </a:t>
                </a:r>
              </a:p>
            </p:txBody>
          </p:sp>
        </mc:Fallback>
      </mc:AlternateContent>
    </p:spTree>
    <p:extLst>
      <p:ext uri="{BB962C8B-B14F-4D97-AF65-F5344CB8AC3E}">
        <p14:creationId xmlns:p14="http://schemas.microsoft.com/office/powerpoint/2010/main" val="3276907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6150C-338A-9C48-97A2-41072355BE87}"/>
              </a:ext>
            </a:extLst>
          </p:cNvPr>
          <p:cNvSpPr>
            <a:spLocks noGrp="1"/>
          </p:cNvSpPr>
          <p:nvPr>
            <p:ph type="ctrTitle"/>
          </p:nvPr>
        </p:nvSpPr>
        <p:spPr>
          <a:xfrm>
            <a:off x="2452439" y="658912"/>
            <a:ext cx="8738726" cy="594853"/>
          </a:xfrm>
        </p:spPr>
        <p:txBody>
          <a:bodyPr/>
          <a:lstStyle/>
          <a:p>
            <a:pPr algn="r"/>
            <a:r>
              <a:rPr lang="es-CL" dirty="0">
                <a:solidFill>
                  <a:schemeClr val="accent6">
                    <a:lumMod val="50000"/>
                  </a:schemeClr>
                </a:solidFill>
              </a:rPr>
              <a:t>Distribución de Estadístico proporción muestral</a:t>
            </a:r>
          </a:p>
        </p:txBody>
      </p:sp>
      <mc:AlternateContent xmlns:mc="http://schemas.openxmlformats.org/markup-compatibility/2006" xmlns:a14="http://schemas.microsoft.com/office/drawing/2010/main">
        <mc:Choice Requires="a14">
          <p:sp>
            <p:nvSpPr>
              <p:cNvPr id="11" name="Rectángulo 10">
                <a:extLst>
                  <a:ext uri="{FF2B5EF4-FFF2-40B4-BE49-F238E27FC236}">
                    <a16:creationId xmlns:a16="http://schemas.microsoft.com/office/drawing/2014/main" id="{46C6CB44-8DB7-7045-916E-EC0D11E60B2D}"/>
                  </a:ext>
                </a:extLst>
              </p:cNvPr>
              <p:cNvSpPr/>
              <p:nvPr/>
            </p:nvSpPr>
            <p:spPr>
              <a:xfrm>
                <a:off x="3970933" y="1786135"/>
                <a:ext cx="1573892" cy="461665"/>
              </a:xfrm>
              <a:prstGeom prst="rect">
                <a:avLst/>
              </a:prstGeom>
            </p:spPr>
            <p:txBody>
              <a:bodyPr wrap="none">
                <a:spAutoFit/>
              </a:bodyPr>
              <a:lstStyle/>
              <a:p>
                <a:pPr algn="ctr"/>
                <a:r>
                  <a:rPr lang="es-ES" altLang="es-ES" sz="2400" dirty="0"/>
                  <a:t> </a:t>
                </a:r>
                <a14:m>
                  <m:oMath xmlns:m="http://schemas.openxmlformats.org/officeDocument/2006/math">
                    <m:r>
                      <m:rPr>
                        <m:sty m:val="p"/>
                      </m:rPr>
                      <a:rPr lang="es-ES" altLang="es-ES" sz="2000" b="0" i="0" smtClean="0">
                        <a:latin typeface="Cambria Math" panose="02040503050406030204" pitchFamily="18" charset="0"/>
                      </a:rPr>
                      <m:t>P</m:t>
                    </m:r>
                    <m:d>
                      <m:dPr>
                        <m:ctrlPr>
                          <a:rPr lang="es-ES" altLang="es-ES" sz="2000" b="0" i="1" smtClean="0">
                            <a:latin typeface="Cambria Math" panose="02040503050406030204" pitchFamily="18" charset="0"/>
                          </a:rPr>
                        </m:ctrlPr>
                      </m:dPr>
                      <m:e>
                        <m:acc>
                          <m:accPr>
                            <m:chr m:val="̂"/>
                            <m:ctrlPr>
                              <a:rPr lang="es-ES" altLang="es-ES" sz="2000" b="0" i="1" smtClean="0">
                                <a:latin typeface="Cambria Math" panose="02040503050406030204" pitchFamily="18" charset="0"/>
                              </a:rPr>
                            </m:ctrlPr>
                          </m:accPr>
                          <m:e>
                            <m:r>
                              <a:rPr lang="es-ES" altLang="es-ES" sz="2000" b="0" i="1" smtClean="0">
                                <a:latin typeface="Cambria Math" panose="02040503050406030204" pitchFamily="18" charset="0"/>
                              </a:rPr>
                              <m:t>𝑝</m:t>
                            </m:r>
                          </m:e>
                        </m:acc>
                        <m:r>
                          <a:rPr lang="es-ES" altLang="es-ES" sz="2000" b="0" i="1" smtClean="0">
                            <a:latin typeface="Cambria Math" panose="02040503050406030204" pitchFamily="18" charset="0"/>
                          </a:rPr>
                          <m:t>&lt;0,55</m:t>
                        </m:r>
                      </m:e>
                    </m:d>
                  </m:oMath>
                </a14:m>
                <a:endParaRPr lang="es-CL" altLang="es-ES" sz="2800" dirty="0"/>
              </a:p>
            </p:txBody>
          </p:sp>
        </mc:Choice>
        <mc:Fallback xmlns="">
          <p:sp>
            <p:nvSpPr>
              <p:cNvPr id="11" name="Rectángulo 10">
                <a:extLst>
                  <a:ext uri="{FF2B5EF4-FFF2-40B4-BE49-F238E27FC236}">
                    <a16:creationId xmlns:a16="http://schemas.microsoft.com/office/drawing/2014/main" id="{46C6CB44-8DB7-7045-916E-EC0D11E60B2D}"/>
                  </a:ext>
                </a:extLst>
              </p:cNvPr>
              <p:cNvSpPr>
                <a:spLocks noRot="1" noChangeAspect="1" noMove="1" noResize="1" noEditPoints="1" noAdjustHandles="1" noChangeArrowheads="1" noChangeShapeType="1" noTextEdit="1"/>
              </p:cNvSpPr>
              <p:nvPr/>
            </p:nvSpPr>
            <p:spPr>
              <a:xfrm>
                <a:off x="3970933" y="1786135"/>
                <a:ext cx="1573892" cy="461665"/>
              </a:xfrm>
              <a:prstGeom prst="rect">
                <a:avLst/>
              </a:prstGeom>
              <a:blipFill>
                <a:blip r:embed="rId2"/>
                <a:stretch>
                  <a:fillRect/>
                </a:stretch>
              </a:blipFill>
            </p:spPr>
            <p:txBody>
              <a:bodyPr/>
              <a:lstStyle/>
              <a:p>
                <a:r>
                  <a:rPr lang="es-CL">
                    <a:noFill/>
                  </a:rPr>
                  <a:t> </a:t>
                </a:r>
              </a:p>
            </p:txBody>
          </p:sp>
        </mc:Fallback>
      </mc:AlternateContent>
      <mc:AlternateContent xmlns:mc="http://schemas.openxmlformats.org/markup-compatibility/2006" xmlns:a14="http://schemas.microsoft.com/office/drawing/2010/main">
        <mc:Choice Requires="a14">
          <p:sp>
            <p:nvSpPr>
              <p:cNvPr id="12" name="Rectángulo 11">
                <a:extLst>
                  <a:ext uri="{FF2B5EF4-FFF2-40B4-BE49-F238E27FC236}">
                    <a16:creationId xmlns:a16="http://schemas.microsoft.com/office/drawing/2014/main" id="{5BFDE262-E942-6E47-9D26-F75AF4F3F12A}"/>
                  </a:ext>
                </a:extLst>
              </p:cNvPr>
              <p:cNvSpPr/>
              <p:nvPr/>
            </p:nvSpPr>
            <p:spPr>
              <a:xfrm>
                <a:off x="3615472" y="2689993"/>
                <a:ext cx="2625719" cy="797654"/>
              </a:xfrm>
              <a:prstGeom prst="rect">
                <a:avLst/>
              </a:prstGeom>
            </p:spPr>
            <p:txBody>
              <a:bodyPr wrap="none">
                <a:spAutoFit/>
              </a:bodyPr>
              <a:lstStyle/>
              <a:p>
                <a:pPr algn="ctr"/>
                <a:r>
                  <a:rPr lang="es-ES" altLang="es-ES" sz="2400" dirty="0"/>
                  <a:t> </a:t>
                </a:r>
                <a14:m>
                  <m:oMath xmlns:m="http://schemas.openxmlformats.org/officeDocument/2006/math">
                    <m:r>
                      <m:rPr>
                        <m:sty m:val="p"/>
                      </m:rPr>
                      <a:rPr lang="es-ES" altLang="es-ES" sz="2000" b="0" i="0" smtClean="0">
                        <a:latin typeface="Cambria Math" panose="02040503050406030204" pitchFamily="18" charset="0"/>
                      </a:rPr>
                      <m:t>P</m:t>
                    </m:r>
                    <m:d>
                      <m:dPr>
                        <m:ctrlPr>
                          <a:rPr lang="es-ES" altLang="es-ES" sz="2000" b="0" i="1" smtClean="0">
                            <a:latin typeface="Cambria Math" panose="02040503050406030204" pitchFamily="18" charset="0"/>
                          </a:rPr>
                        </m:ctrlPr>
                      </m:dPr>
                      <m:e>
                        <m:f>
                          <m:fPr>
                            <m:ctrlPr>
                              <a:rPr lang="es-ES" altLang="es-ES" sz="2000" b="0" i="1" smtClean="0">
                                <a:latin typeface="Cambria Math" panose="02040503050406030204" pitchFamily="18" charset="0"/>
                              </a:rPr>
                            </m:ctrlPr>
                          </m:fPr>
                          <m:num>
                            <m:acc>
                              <m:accPr>
                                <m:chr m:val="̂"/>
                                <m:ctrlPr>
                                  <a:rPr lang="es-ES" altLang="es-ES" sz="2000" b="0" i="1" smtClean="0">
                                    <a:latin typeface="Cambria Math" panose="02040503050406030204" pitchFamily="18" charset="0"/>
                                  </a:rPr>
                                </m:ctrlPr>
                              </m:accPr>
                              <m:e>
                                <m:r>
                                  <a:rPr lang="es-ES" altLang="es-ES" sz="2000" b="0" i="1" smtClean="0">
                                    <a:latin typeface="Cambria Math" panose="02040503050406030204" pitchFamily="18" charset="0"/>
                                  </a:rPr>
                                  <m:t>𝑝</m:t>
                                </m:r>
                              </m:e>
                            </m:acc>
                            <m:r>
                              <a:rPr lang="es-ES" altLang="es-ES" sz="2000" b="0" i="1" smtClean="0">
                                <a:latin typeface="Cambria Math" panose="02040503050406030204" pitchFamily="18" charset="0"/>
                              </a:rPr>
                              <m:t>−</m:t>
                            </m:r>
                            <m:r>
                              <a:rPr lang="es-ES" altLang="es-ES" sz="2000" b="0" i="1" smtClean="0">
                                <a:latin typeface="Cambria Math" panose="02040503050406030204" pitchFamily="18" charset="0"/>
                              </a:rPr>
                              <m:t>𝑝</m:t>
                            </m:r>
                          </m:num>
                          <m:den>
                            <m:rad>
                              <m:radPr>
                                <m:degHide m:val="on"/>
                                <m:ctrlPr>
                                  <a:rPr lang="es-ES" altLang="es-ES" sz="2000" b="0" i="1" smtClean="0">
                                    <a:latin typeface="Cambria Math" panose="02040503050406030204" pitchFamily="18" charset="0"/>
                                  </a:rPr>
                                </m:ctrlPr>
                              </m:radPr>
                              <m:deg/>
                              <m:e>
                                <m:f>
                                  <m:fPr>
                                    <m:ctrlPr>
                                      <a:rPr lang="es-ES" altLang="es-ES" sz="2000" b="0" i="1" smtClean="0">
                                        <a:latin typeface="Cambria Math" panose="02040503050406030204" pitchFamily="18" charset="0"/>
                                      </a:rPr>
                                    </m:ctrlPr>
                                  </m:fPr>
                                  <m:num>
                                    <m:r>
                                      <a:rPr lang="es-ES" altLang="es-ES" sz="2000" b="0" i="1" smtClean="0">
                                        <a:latin typeface="Cambria Math" panose="02040503050406030204" pitchFamily="18" charset="0"/>
                                      </a:rPr>
                                      <m:t>𝑝</m:t>
                                    </m:r>
                                    <m:r>
                                      <a:rPr lang="es-ES" altLang="es-ES" sz="2000" b="0" i="1" smtClean="0">
                                        <a:latin typeface="Cambria Math" panose="02040503050406030204" pitchFamily="18" charset="0"/>
                                      </a:rPr>
                                      <m:t>(1−</m:t>
                                    </m:r>
                                    <m:r>
                                      <a:rPr lang="es-ES" altLang="es-ES" sz="2000" b="0" i="1" smtClean="0">
                                        <a:latin typeface="Cambria Math" panose="02040503050406030204" pitchFamily="18" charset="0"/>
                                      </a:rPr>
                                      <m:t>𝑝</m:t>
                                    </m:r>
                                    <m:r>
                                      <a:rPr lang="es-ES" altLang="es-ES" sz="2000" b="0" i="1" smtClean="0">
                                        <a:latin typeface="Cambria Math" panose="02040503050406030204" pitchFamily="18" charset="0"/>
                                      </a:rPr>
                                      <m:t>)</m:t>
                                    </m:r>
                                  </m:num>
                                  <m:den>
                                    <m:r>
                                      <a:rPr lang="es-ES" altLang="es-ES" sz="2000" b="0" i="1" smtClean="0">
                                        <a:latin typeface="Cambria Math" panose="02040503050406030204" pitchFamily="18" charset="0"/>
                                      </a:rPr>
                                      <m:t>𝑛</m:t>
                                    </m:r>
                                  </m:den>
                                </m:f>
                              </m:e>
                            </m:rad>
                          </m:den>
                        </m:f>
                        <m:r>
                          <a:rPr lang="es-ES" altLang="es-ES" sz="2000" b="0" i="1" smtClean="0">
                            <a:latin typeface="Cambria Math" panose="02040503050406030204" pitchFamily="18" charset="0"/>
                          </a:rPr>
                          <m:t>&lt;</m:t>
                        </m:r>
                        <m:f>
                          <m:fPr>
                            <m:ctrlPr>
                              <a:rPr lang="es-ES" altLang="es-ES" sz="2000" i="1">
                                <a:latin typeface="Cambria Math" panose="02040503050406030204" pitchFamily="18" charset="0"/>
                              </a:rPr>
                            </m:ctrlPr>
                          </m:fPr>
                          <m:num>
                            <m:r>
                              <a:rPr lang="es-ES" altLang="es-ES" sz="2000" b="0" i="1" smtClean="0">
                                <a:latin typeface="Cambria Math" panose="02040503050406030204" pitchFamily="18" charset="0"/>
                              </a:rPr>
                              <m:t>0,55</m:t>
                            </m:r>
                            <m:r>
                              <a:rPr lang="es-ES" altLang="es-ES" sz="2000" i="1">
                                <a:latin typeface="Cambria Math" panose="02040503050406030204" pitchFamily="18" charset="0"/>
                              </a:rPr>
                              <m:t>−</m:t>
                            </m:r>
                            <m:r>
                              <a:rPr lang="es-ES" altLang="es-ES" sz="2000" b="0" i="1" smtClean="0">
                                <a:latin typeface="Cambria Math" panose="02040503050406030204" pitchFamily="18" charset="0"/>
                              </a:rPr>
                              <m:t>0,60</m:t>
                            </m:r>
                          </m:num>
                          <m:den>
                            <m:rad>
                              <m:radPr>
                                <m:degHide m:val="on"/>
                                <m:ctrlPr>
                                  <a:rPr lang="es-ES" altLang="es-ES" sz="2000" i="1">
                                    <a:latin typeface="Cambria Math" panose="02040503050406030204" pitchFamily="18" charset="0"/>
                                  </a:rPr>
                                </m:ctrlPr>
                              </m:radPr>
                              <m:deg/>
                              <m:e>
                                <m:f>
                                  <m:fPr>
                                    <m:ctrlPr>
                                      <a:rPr lang="es-ES" altLang="es-ES" sz="2000" i="1">
                                        <a:latin typeface="Cambria Math" panose="02040503050406030204" pitchFamily="18" charset="0"/>
                                      </a:rPr>
                                    </m:ctrlPr>
                                  </m:fPr>
                                  <m:num>
                                    <m:r>
                                      <a:rPr lang="es-ES" altLang="es-ES" sz="2000" b="0" i="1" smtClean="0">
                                        <a:latin typeface="Cambria Math" panose="02040503050406030204" pitchFamily="18" charset="0"/>
                                      </a:rPr>
                                      <m:t>0,6∗0,4</m:t>
                                    </m:r>
                                  </m:num>
                                  <m:den>
                                    <m:r>
                                      <a:rPr lang="es-ES" altLang="es-ES" sz="2000" b="0" i="1" smtClean="0">
                                        <a:latin typeface="Cambria Math" panose="02040503050406030204" pitchFamily="18" charset="0"/>
                                      </a:rPr>
                                      <m:t>800</m:t>
                                    </m:r>
                                  </m:den>
                                </m:f>
                              </m:e>
                            </m:rad>
                          </m:den>
                        </m:f>
                      </m:e>
                    </m:d>
                  </m:oMath>
                </a14:m>
                <a:endParaRPr lang="es-CL" altLang="es-ES" sz="2800" dirty="0"/>
              </a:p>
            </p:txBody>
          </p:sp>
        </mc:Choice>
        <mc:Fallback xmlns="">
          <p:sp>
            <p:nvSpPr>
              <p:cNvPr id="12" name="Rectángulo 11">
                <a:extLst>
                  <a:ext uri="{FF2B5EF4-FFF2-40B4-BE49-F238E27FC236}">
                    <a16:creationId xmlns:a16="http://schemas.microsoft.com/office/drawing/2014/main" id="{5BFDE262-E942-6E47-9D26-F75AF4F3F12A}"/>
                  </a:ext>
                </a:extLst>
              </p:cNvPr>
              <p:cNvSpPr>
                <a:spLocks noRot="1" noChangeAspect="1" noMove="1" noResize="1" noEditPoints="1" noAdjustHandles="1" noChangeArrowheads="1" noChangeShapeType="1" noTextEdit="1"/>
              </p:cNvSpPr>
              <p:nvPr/>
            </p:nvSpPr>
            <p:spPr>
              <a:xfrm>
                <a:off x="3615472" y="2689993"/>
                <a:ext cx="2625719" cy="797654"/>
              </a:xfrm>
              <a:prstGeom prst="rect">
                <a:avLst/>
              </a:prstGeom>
              <a:blipFill>
                <a:blip r:embed="rId3"/>
                <a:stretch>
                  <a:fillRect t="-1563"/>
                </a:stretch>
              </a:blipFill>
            </p:spPr>
            <p:txBody>
              <a:bodyPr/>
              <a:lstStyle/>
              <a:p>
                <a:r>
                  <a:rPr lang="es-CL">
                    <a:noFill/>
                  </a:rPr>
                  <a:t> </a:t>
                </a:r>
              </a:p>
            </p:txBody>
          </p:sp>
        </mc:Fallback>
      </mc:AlternateContent>
      <mc:AlternateContent xmlns:mc="http://schemas.openxmlformats.org/markup-compatibility/2006" xmlns:a14="http://schemas.microsoft.com/office/drawing/2010/main">
        <mc:Choice Requires="a14">
          <p:sp>
            <p:nvSpPr>
              <p:cNvPr id="10" name="Rectángulo 9">
                <a:extLst>
                  <a:ext uri="{FF2B5EF4-FFF2-40B4-BE49-F238E27FC236}">
                    <a16:creationId xmlns:a16="http://schemas.microsoft.com/office/drawing/2014/main" id="{A151E8C4-8C54-8D4C-8A37-9FDA08ABE738}"/>
                  </a:ext>
                </a:extLst>
              </p:cNvPr>
              <p:cNvSpPr/>
              <p:nvPr/>
            </p:nvSpPr>
            <p:spPr>
              <a:xfrm>
                <a:off x="3615472" y="4024109"/>
                <a:ext cx="4981428" cy="784510"/>
              </a:xfrm>
              <a:prstGeom prst="rect">
                <a:avLst/>
              </a:prstGeom>
            </p:spPr>
            <p:txBody>
              <a:bodyPr wrap="none">
                <a:spAutoFit/>
              </a:bodyPr>
              <a:lstStyle/>
              <a:p>
                <a:pPr algn="ctr"/>
                <a:r>
                  <a:rPr lang="es-ES" altLang="es-ES" sz="2800" dirty="0"/>
                  <a:t> </a:t>
                </a:r>
                <a14:m>
                  <m:oMath xmlns:m="http://schemas.openxmlformats.org/officeDocument/2006/math">
                    <m:r>
                      <m:rPr>
                        <m:sty m:val="p"/>
                      </m:rPr>
                      <a:rPr lang="es-ES" altLang="es-ES" sz="2000" b="0" i="0" smtClean="0">
                        <a:latin typeface="Cambria Math" panose="02040503050406030204" pitchFamily="18" charset="0"/>
                      </a:rPr>
                      <m:t>P</m:t>
                    </m:r>
                    <m:d>
                      <m:dPr>
                        <m:ctrlPr>
                          <a:rPr lang="es-ES" altLang="es-ES" sz="2000" b="0" i="1" smtClean="0">
                            <a:latin typeface="Cambria Math" panose="02040503050406030204" pitchFamily="18" charset="0"/>
                          </a:rPr>
                        </m:ctrlPr>
                      </m:dPr>
                      <m:e>
                        <m:r>
                          <a:rPr lang="es-ES" altLang="es-ES" sz="2000" b="0" i="1" smtClean="0">
                            <a:latin typeface="Cambria Math" panose="02040503050406030204" pitchFamily="18" charset="0"/>
                          </a:rPr>
                          <m:t>𝑍</m:t>
                        </m:r>
                        <m:r>
                          <a:rPr lang="es-ES" altLang="es-ES" sz="2000" b="0" i="1" smtClean="0">
                            <a:latin typeface="Cambria Math" panose="02040503050406030204" pitchFamily="18" charset="0"/>
                          </a:rPr>
                          <m:t>&lt;</m:t>
                        </m:r>
                        <m:f>
                          <m:fPr>
                            <m:ctrlPr>
                              <a:rPr lang="es-ES" altLang="es-ES" sz="2000" i="1">
                                <a:latin typeface="Cambria Math" panose="02040503050406030204" pitchFamily="18" charset="0"/>
                              </a:rPr>
                            </m:ctrlPr>
                          </m:fPr>
                          <m:num>
                            <m:r>
                              <a:rPr lang="es-ES" altLang="es-ES" sz="2000" b="0" i="1" smtClean="0">
                                <a:latin typeface="Cambria Math" panose="02040503050406030204" pitchFamily="18" charset="0"/>
                              </a:rPr>
                              <m:t>0,55</m:t>
                            </m:r>
                            <m:r>
                              <a:rPr lang="es-ES" altLang="es-ES" sz="2000" i="1">
                                <a:latin typeface="Cambria Math" panose="02040503050406030204" pitchFamily="18" charset="0"/>
                              </a:rPr>
                              <m:t>−</m:t>
                            </m:r>
                            <m:r>
                              <a:rPr lang="es-ES" altLang="es-ES" sz="2000" b="0" i="1" smtClean="0">
                                <a:latin typeface="Cambria Math" panose="02040503050406030204" pitchFamily="18" charset="0"/>
                              </a:rPr>
                              <m:t>,60</m:t>
                            </m:r>
                          </m:num>
                          <m:den>
                            <m:rad>
                              <m:radPr>
                                <m:degHide m:val="on"/>
                                <m:ctrlPr>
                                  <a:rPr lang="es-ES" altLang="es-ES" sz="2000" i="1">
                                    <a:latin typeface="Cambria Math" panose="02040503050406030204" pitchFamily="18" charset="0"/>
                                  </a:rPr>
                                </m:ctrlPr>
                              </m:radPr>
                              <m:deg/>
                              <m:e>
                                <m:f>
                                  <m:fPr>
                                    <m:ctrlPr>
                                      <a:rPr lang="es-ES" altLang="es-ES" sz="2000" i="1">
                                        <a:latin typeface="Cambria Math" panose="02040503050406030204" pitchFamily="18" charset="0"/>
                                      </a:rPr>
                                    </m:ctrlPr>
                                  </m:fPr>
                                  <m:num>
                                    <m:r>
                                      <a:rPr lang="es-ES" altLang="es-ES" sz="2000" b="0" i="1" smtClean="0">
                                        <a:latin typeface="Cambria Math" panose="02040503050406030204" pitchFamily="18" charset="0"/>
                                      </a:rPr>
                                      <m:t>0,6∗0,4</m:t>
                                    </m:r>
                                  </m:num>
                                  <m:den>
                                    <m:r>
                                      <a:rPr lang="es-ES" altLang="es-ES" sz="2000" b="0" i="1" smtClean="0">
                                        <a:latin typeface="Cambria Math" panose="02040503050406030204" pitchFamily="18" charset="0"/>
                                      </a:rPr>
                                      <m:t>800</m:t>
                                    </m:r>
                                  </m:den>
                                </m:f>
                              </m:e>
                            </m:rad>
                          </m:den>
                        </m:f>
                      </m:e>
                    </m:d>
                    <m:r>
                      <a:rPr lang="es-ES" altLang="es-ES" sz="2000" b="0" i="1" smtClean="0">
                        <a:latin typeface="Cambria Math" panose="02040503050406030204" pitchFamily="18" charset="0"/>
                      </a:rPr>
                      <m:t>=</m:t>
                    </m:r>
                    <m:r>
                      <a:rPr lang="es-ES" altLang="es-ES" sz="2000" b="0" i="1" smtClean="0">
                        <a:latin typeface="Cambria Math" panose="02040503050406030204" pitchFamily="18" charset="0"/>
                      </a:rPr>
                      <m:t>𝑃</m:t>
                    </m:r>
                    <m:d>
                      <m:dPr>
                        <m:ctrlPr>
                          <a:rPr lang="es-ES" altLang="es-ES" sz="2000" b="0" i="1" smtClean="0">
                            <a:latin typeface="Cambria Math" panose="02040503050406030204" pitchFamily="18" charset="0"/>
                          </a:rPr>
                        </m:ctrlPr>
                      </m:dPr>
                      <m:e>
                        <m:r>
                          <a:rPr lang="es-ES" altLang="es-ES" sz="2000" b="0" i="1" smtClean="0">
                            <a:latin typeface="Cambria Math" panose="02040503050406030204" pitchFamily="18" charset="0"/>
                          </a:rPr>
                          <m:t>𝑍</m:t>
                        </m:r>
                        <m:r>
                          <a:rPr lang="es-ES" altLang="es-ES" sz="2000" b="0" i="1" smtClean="0">
                            <a:latin typeface="Cambria Math" panose="02040503050406030204" pitchFamily="18" charset="0"/>
                          </a:rPr>
                          <m:t>&lt;−2,92</m:t>
                        </m:r>
                      </m:e>
                    </m:d>
                    <m:r>
                      <a:rPr lang="es-ES" altLang="es-ES" sz="2000" b="0" i="1" smtClean="0">
                        <a:latin typeface="Cambria Math" panose="02040503050406030204" pitchFamily="18" charset="0"/>
                      </a:rPr>
                      <m:t>=0,0017</m:t>
                    </m:r>
                  </m:oMath>
                </a14:m>
                <a:endParaRPr lang="es-CL" altLang="es-ES" sz="3200" dirty="0"/>
              </a:p>
            </p:txBody>
          </p:sp>
        </mc:Choice>
        <mc:Fallback xmlns="">
          <p:sp>
            <p:nvSpPr>
              <p:cNvPr id="10" name="Rectángulo 9">
                <a:extLst>
                  <a:ext uri="{FF2B5EF4-FFF2-40B4-BE49-F238E27FC236}">
                    <a16:creationId xmlns:a16="http://schemas.microsoft.com/office/drawing/2014/main" id="{A151E8C4-8C54-8D4C-8A37-9FDA08ABE738}"/>
                  </a:ext>
                </a:extLst>
              </p:cNvPr>
              <p:cNvSpPr>
                <a:spLocks noRot="1" noChangeAspect="1" noMove="1" noResize="1" noEditPoints="1" noAdjustHandles="1" noChangeArrowheads="1" noChangeShapeType="1" noTextEdit="1"/>
              </p:cNvSpPr>
              <p:nvPr/>
            </p:nvSpPr>
            <p:spPr>
              <a:xfrm>
                <a:off x="3615472" y="4024109"/>
                <a:ext cx="4981428" cy="784510"/>
              </a:xfrm>
              <a:prstGeom prst="rect">
                <a:avLst/>
              </a:prstGeom>
              <a:blipFill>
                <a:blip r:embed="rId4"/>
                <a:stretch>
                  <a:fillRect/>
                </a:stretch>
              </a:blipFill>
            </p:spPr>
            <p:txBody>
              <a:bodyPr/>
              <a:lstStyle/>
              <a:p>
                <a:r>
                  <a:rPr lang="es-CL">
                    <a:noFill/>
                  </a:rPr>
                  <a:t> </a:t>
                </a:r>
              </a:p>
            </p:txBody>
          </p:sp>
        </mc:Fallback>
      </mc:AlternateContent>
    </p:spTree>
    <p:extLst>
      <p:ext uri="{BB962C8B-B14F-4D97-AF65-F5344CB8AC3E}">
        <p14:creationId xmlns:p14="http://schemas.microsoft.com/office/powerpoint/2010/main" val="795230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6150C-338A-9C48-97A2-41072355BE87}"/>
              </a:ext>
            </a:extLst>
          </p:cNvPr>
          <p:cNvSpPr>
            <a:spLocks noGrp="1"/>
          </p:cNvSpPr>
          <p:nvPr>
            <p:ph type="ctrTitle"/>
          </p:nvPr>
        </p:nvSpPr>
        <p:spPr>
          <a:xfrm>
            <a:off x="2452439" y="658912"/>
            <a:ext cx="8738726" cy="594853"/>
          </a:xfrm>
        </p:spPr>
        <p:txBody>
          <a:bodyPr/>
          <a:lstStyle/>
          <a:p>
            <a:pPr algn="r"/>
            <a:r>
              <a:rPr lang="es-CL" dirty="0">
                <a:solidFill>
                  <a:schemeClr val="accent6">
                    <a:lumMod val="50000"/>
                  </a:schemeClr>
                </a:solidFill>
              </a:rPr>
              <a:t>Intervalo de Confianza para Proporciones</a:t>
            </a:r>
          </a:p>
        </p:txBody>
      </p:sp>
      <p:sp>
        <p:nvSpPr>
          <p:cNvPr id="4" name="Subtitle 2">
            <a:extLst>
              <a:ext uri="{FF2B5EF4-FFF2-40B4-BE49-F238E27FC236}">
                <a16:creationId xmlns:a16="http://schemas.microsoft.com/office/drawing/2014/main" id="{5E3D40D3-4799-DD4B-8126-18419D497AA9}"/>
              </a:ext>
            </a:extLst>
          </p:cNvPr>
          <p:cNvSpPr txBox="1">
            <a:spLocks/>
          </p:cNvSpPr>
          <p:nvPr/>
        </p:nvSpPr>
        <p:spPr>
          <a:xfrm>
            <a:off x="2452439" y="1289781"/>
            <a:ext cx="8738726" cy="880727"/>
          </a:xfrm>
          <a:prstGeom prst="rect">
            <a:avLst/>
          </a:prstGeom>
        </p:spPr>
        <p:txBody>
          <a:bodyPr anchor="t"/>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000" kern="1200">
                <a:solidFill>
                  <a:schemeClr val="tx1">
                    <a:lumMod val="75000"/>
                    <a:lumOff val="25000"/>
                  </a:schemeClr>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endParaRPr lang="es-ES_tradnl" b="1" dirty="0">
              <a:solidFill>
                <a:schemeClr val="accent6">
                  <a:lumMod val="50000"/>
                </a:schemeClr>
              </a:solidFill>
            </a:endParaRPr>
          </a:p>
        </p:txBody>
      </p:sp>
      <p:sp>
        <p:nvSpPr>
          <p:cNvPr id="88" name="Rectángulo 87">
            <a:extLst>
              <a:ext uri="{FF2B5EF4-FFF2-40B4-BE49-F238E27FC236}">
                <a16:creationId xmlns:a16="http://schemas.microsoft.com/office/drawing/2014/main" id="{983639E3-A493-4D49-BDB9-3CD3F76512AE}"/>
              </a:ext>
            </a:extLst>
          </p:cNvPr>
          <p:cNvSpPr/>
          <p:nvPr/>
        </p:nvSpPr>
        <p:spPr>
          <a:xfrm>
            <a:off x="5408341" y="5982432"/>
            <a:ext cx="3713357" cy="369332"/>
          </a:xfrm>
          <a:prstGeom prst="rect">
            <a:avLst/>
          </a:prstGeom>
        </p:spPr>
        <p:txBody>
          <a:bodyPr wrap="square">
            <a:spAutoFit/>
          </a:bodyPr>
          <a:lstStyle/>
          <a:p>
            <a:pPr algn="just"/>
            <a:endParaRPr lang="es-ES_tradnl" b="1" dirty="0">
              <a:solidFill>
                <a:schemeClr val="accent6">
                  <a:lumMod val="50000"/>
                </a:schemeClr>
              </a:solidFill>
            </a:endParaRPr>
          </a:p>
        </p:txBody>
      </p:sp>
      <p:sp>
        <p:nvSpPr>
          <p:cNvPr id="17" name="2 Rectángulo">
            <a:extLst>
              <a:ext uri="{FF2B5EF4-FFF2-40B4-BE49-F238E27FC236}">
                <a16:creationId xmlns:a16="http://schemas.microsoft.com/office/drawing/2014/main" id="{2279BF23-BA0E-7441-9B69-CC08B6E66C0B}"/>
              </a:ext>
            </a:extLst>
          </p:cNvPr>
          <p:cNvSpPr>
            <a:spLocks noChangeArrowheads="1"/>
          </p:cNvSpPr>
          <p:nvPr/>
        </p:nvSpPr>
        <p:spPr bwMode="auto">
          <a:xfrm>
            <a:off x="1643743" y="1622762"/>
            <a:ext cx="9394599"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100">
                <a:solidFill>
                  <a:schemeClr val="tx1"/>
                </a:solidFill>
                <a:latin typeface="Calibri" panose="020F0502020204030204" pitchFamily="34" charset="0"/>
              </a:defRPr>
            </a:lvl1pPr>
            <a:lvl2pPr marL="742950" indent="-285750">
              <a:defRPr sz="2100">
                <a:solidFill>
                  <a:schemeClr val="tx1"/>
                </a:solidFill>
                <a:latin typeface="Calibri" panose="020F0502020204030204" pitchFamily="34" charset="0"/>
              </a:defRPr>
            </a:lvl2pPr>
            <a:lvl3pPr marL="1143000" indent="-228600">
              <a:defRPr sz="2100">
                <a:solidFill>
                  <a:schemeClr val="tx1"/>
                </a:solidFill>
                <a:latin typeface="Calibri" panose="020F0502020204030204" pitchFamily="34" charset="0"/>
              </a:defRPr>
            </a:lvl3pPr>
            <a:lvl4pPr marL="1600200" indent="-228600">
              <a:defRPr sz="2100">
                <a:solidFill>
                  <a:schemeClr val="tx1"/>
                </a:solidFill>
                <a:latin typeface="Calibri" panose="020F0502020204030204" pitchFamily="34" charset="0"/>
              </a:defRPr>
            </a:lvl4pPr>
            <a:lvl5pPr marL="2057400" indent="-228600">
              <a:defRPr sz="2100">
                <a:solidFill>
                  <a:schemeClr val="tx1"/>
                </a:solidFill>
                <a:latin typeface="Calibri" panose="020F0502020204030204" pitchFamily="34" charset="0"/>
              </a:defRPr>
            </a:lvl5pPr>
            <a:lvl6pPr marL="2514600" indent="-228600" defTabSz="1087438" eaLnBrk="0" fontAlgn="base" hangingPunct="0">
              <a:spcBef>
                <a:spcPct val="0"/>
              </a:spcBef>
              <a:spcAft>
                <a:spcPct val="0"/>
              </a:spcAft>
              <a:defRPr sz="2100">
                <a:solidFill>
                  <a:schemeClr val="tx1"/>
                </a:solidFill>
                <a:latin typeface="Calibri" panose="020F0502020204030204" pitchFamily="34" charset="0"/>
              </a:defRPr>
            </a:lvl6pPr>
            <a:lvl7pPr marL="2971800" indent="-228600" defTabSz="1087438" eaLnBrk="0" fontAlgn="base" hangingPunct="0">
              <a:spcBef>
                <a:spcPct val="0"/>
              </a:spcBef>
              <a:spcAft>
                <a:spcPct val="0"/>
              </a:spcAft>
              <a:defRPr sz="2100">
                <a:solidFill>
                  <a:schemeClr val="tx1"/>
                </a:solidFill>
                <a:latin typeface="Calibri" panose="020F0502020204030204" pitchFamily="34" charset="0"/>
              </a:defRPr>
            </a:lvl7pPr>
            <a:lvl8pPr marL="3429000" indent="-228600" defTabSz="1087438" eaLnBrk="0" fontAlgn="base" hangingPunct="0">
              <a:spcBef>
                <a:spcPct val="0"/>
              </a:spcBef>
              <a:spcAft>
                <a:spcPct val="0"/>
              </a:spcAft>
              <a:defRPr sz="2100">
                <a:solidFill>
                  <a:schemeClr val="tx1"/>
                </a:solidFill>
                <a:latin typeface="Calibri" panose="020F0502020204030204" pitchFamily="34" charset="0"/>
              </a:defRPr>
            </a:lvl8pPr>
            <a:lvl9pPr marL="3886200" indent="-228600" defTabSz="1087438" eaLnBrk="0" fontAlgn="base" hangingPunct="0">
              <a:spcBef>
                <a:spcPct val="0"/>
              </a:spcBef>
              <a:spcAft>
                <a:spcPct val="0"/>
              </a:spcAft>
              <a:defRPr sz="2100">
                <a:solidFill>
                  <a:schemeClr val="tx1"/>
                </a:solidFill>
                <a:latin typeface="Calibri" panose="020F0502020204030204" pitchFamily="34" charset="0"/>
              </a:defRPr>
            </a:lvl9pPr>
          </a:lstStyle>
          <a:p>
            <a:pPr algn="just"/>
            <a:r>
              <a:rPr lang="es-CL" altLang="es-ES" sz="2000" dirty="0"/>
              <a:t>Un </a:t>
            </a:r>
            <a:r>
              <a:rPr lang="es-CL" altLang="es-ES" sz="2000" b="1" i="1" dirty="0"/>
              <a:t>estimador de intervalo de confianza </a:t>
            </a:r>
            <a:r>
              <a:rPr lang="es-CL" altLang="es-ES" sz="2000" dirty="0"/>
              <a:t> de la proporción en la población, es un Intervalo, calculado a partir de los datos de la muestra, en el cual nosotros “</a:t>
            </a:r>
            <a:r>
              <a:rPr lang="es-CL" altLang="es-ES" sz="2000" i="1" dirty="0"/>
              <a:t>confiamos</a:t>
            </a:r>
            <a:r>
              <a:rPr lang="es-CL" altLang="es-ES" sz="2000" b="1" i="1" dirty="0"/>
              <a:t>” </a:t>
            </a:r>
            <a:r>
              <a:rPr lang="es-CL" altLang="es-ES" sz="2000" dirty="0"/>
              <a:t>se encuentra la proporción de la población.</a:t>
            </a:r>
            <a:endParaRPr lang="es-CL" altLang="es-ES" sz="2000" b="1" i="1" dirty="0"/>
          </a:p>
        </p:txBody>
      </p:sp>
      <mc:AlternateContent xmlns:mc="http://schemas.openxmlformats.org/markup-compatibility/2006" xmlns:a14="http://schemas.microsoft.com/office/drawing/2010/main">
        <mc:Choice Requires="a14">
          <p:sp>
            <p:nvSpPr>
              <p:cNvPr id="19" name="2 Rectángulo">
                <a:extLst>
                  <a:ext uri="{FF2B5EF4-FFF2-40B4-BE49-F238E27FC236}">
                    <a16:creationId xmlns:a16="http://schemas.microsoft.com/office/drawing/2014/main" id="{3EAAF52C-AB4E-6642-B063-3034CF76E49C}"/>
                  </a:ext>
                </a:extLst>
              </p:cNvPr>
              <p:cNvSpPr>
                <a:spLocks noChangeArrowheads="1"/>
              </p:cNvSpPr>
              <p:nvPr/>
            </p:nvSpPr>
            <p:spPr bwMode="auto">
              <a:xfrm>
                <a:off x="1643743" y="2807367"/>
                <a:ext cx="9492570" cy="40011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defRPr sz="2100">
                    <a:solidFill>
                      <a:schemeClr val="tx1"/>
                    </a:solidFill>
                    <a:latin typeface="Calibri" panose="020F0502020204030204" pitchFamily="34" charset="0"/>
                  </a:defRPr>
                </a:lvl1pPr>
                <a:lvl2pPr marL="742950" indent="-285750">
                  <a:defRPr sz="2100">
                    <a:solidFill>
                      <a:schemeClr val="tx1"/>
                    </a:solidFill>
                    <a:latin typeface="Calibri" panose="020F0502020204030204" pitchFamily="34" charset="0"/>
                  </a:defRPr>
                </a:lvl2pPr>
                <a:lvl3pPr marL="1143000" indent="-228600">
                  <a:defRPr sz="2100">
                    <a:solidFill>
                      <a:schemeClr val="tx1"/>
                    </a:solidFill>
                    <a:latin typeface="Calibri" panose="020F0502020204030204" pitchFamily="34" charset="0"/>
                  </a:defRPr>
                </a:lvl3pPr>
                <a:lvl4pPr marL="1600200" indent="-228600">
                  <a:defRPr sz="2100">
                    <a:solidFill>
                      <a:schemeClr val="tx1"/>
                    </a:solidFill>
                    <a:latin typeface="Calibri" panose="020F0502020204030204" pitchFamily="34" charset="0"/>
                  </a:defRPr>
                </a:lvl4pPr>
                <a:lvl5pPr marL="2057400" indent="-228600">
                  <a:defRPr sz="2100">
                    <a:solidFill>
                      <a:schemeClr val="tx1"/>
                    </a:solidFill>
                    <a:latin typeface="Calibri" panose="020F0502020204030204" pitchFamily="34" charset="0"/>
                  </a:defRPr>
                </a:lvl5pPr>
                <a:lvl6pPr marL="2514600" indent="-228600" defTabSz="1087438" eaLnBrk="0" fontAlgn="base" hangingPunct="0">
                  <a:spcBef>
                    <a:spcPct val="0"/>
                  </a:spcBef>
                  <a:spcAft>
                    <a:spcPct val="0"/>
                  </a:spcAft>
                  <a:defRPr sz="2100">
                    <a:solidFill>
                      <a:schemeClr val="tx1"/>
                    </a:solidFill>
                    <a:latin typeface="Calibri" panose="020F0502020204030204" pitchFamily="34" charset="0"/>
                  </a:defRPr>
                </a:lvl6pPr>
                <a:lvl7pPr marL="2971800" indent="-228600" defTabSz="1087438" eaLnBrk="0" fontAlgn="base" hangingPunct="0">
                  <a:spcBef>
                    <a:spcPct val="0"/>
                  </a:spcBef>
                  <a:spcAft>
                    <a:spcPct val="0"/>
                  </a:spcAft>
                  <a:defRPr sz="2100">
                    <a:solidFill>
                      <a:schemeClr val="tx1"/>
                    </a:solidFill>
                    <a:latin typeface="Calibri" panose="020F0502020204030204" pitchFamily="34" charset="0"/>
                  </a:defRPr>
                </a:lvl7pPr>
                <a:lvl8pPr marL="3429000" indent="-228600" defTabSz="1087438" eaLnBrk="0" fontAlgn="base" hangingPunct="0">
                  <a:spcBef>
                    <a:spcPct val="0"/>
                  </a:spcBef>
                  <a:spcAft>
                    <a:spcPct val="0"/>
                  </a:spcAft>
                  <a:defRPr sz="2100">
                    <a:solidFill>
                      <a:schemeClr val="tx1"/>
                    </a:solidFill>
                    <a:latin typeface="Calibri" panose="020F0502020204030204" pitchFamily="34" charset="0"/>
                  </a:defRPr>
                </a:lvl8pPr>
                <a:lvl9pPr marL="3886200" indent="-228600" defTabSz="1087438" eaLnBrk="0" fontAlgn="base" hangingPunct="0">
                  <a:spcBef>
                    <a:spcPct val="0"/>
                  </a:spcBef>
                  <a:spcAft>
                    <a:spcPct val="0"/>
                  </a:spcAft>
                  <a:defRPr sz="2100">
                    <a:solidFill>
                      <a:schemeClr val="tx1"/>
                    </a:solidFill>
                    <a:latin typeface="Calibri" panose="020F0502020204030204" pitchFamily="34" charset="0"/>
                  </a:defRPr>
                </a:lvl9pPr>
              </a:lstStyle>
              <a:p>
                <a:pPr algn="just"/>
                <a:r>
                  <a:rPr lang="es-CL" altLang="es-ES" sz="2000" dirty="0">
                    <a:latin typeface="+mn-lt"/>
                  </a:rPr>
                  <a:t>Una proporción muestral </a:t>
                </a:r>
                <a14:m>
                  <m:oMath xmlns:m="http://schemas.openxmlformats.org/officeDocument/2006/math">
                    <m:acc>
                      <m:accPr>
                        <m:chr m:val="̂"/>
                        <m:ctrlPr>
                          <a:rPr lang="es-CL" altLang="es-ES" sz="2000" i="1" smtClean="0">
                            <a:latin typeface="Cambria Math" panose="02040503050406030204" pitchFamily="18" charset="0"/>
                          </a:rPr>
                        </m:ctrlPr>
                      </m:accPr>
                      <m:e>
                        <m:r>
                          <a:rPr lang="es-ES" altLang="es-ES" sz="2000" b="0" i="1" smtClean="0">
                            <a:latin typeface="Cambria Math" panose="02040503050406030204" pitchFamily="18" charset="0"/>
                          </a:rPr>
                          <m:t>𝑝</m:t>
                        </m:r>
                      </m:e>
                    </m:acc>
                    <m:r>
                      <a:rPr lang="es-ES" altLang="es-ES" sz="2000" b="0" i="1" smtClean="0">
                        <a:latin typeface="Cambria Math" panose="02040503050406030204" pitchFamily="18" charset="0"/>
                      </a:rPr>
                      <m:t> </m:t>
                    </m:r>
                  </m:oMath>
                </a14:m>
                <a:r>
                  <a:rPr lang="es-CL" altLang="es-ES" sz="2000" dirty="0">
                    <a:latin typeface="+mn-lt"/>
                  </a:rPr>
                  <a:t>es un estimador puntual de la proporción </a:t>
                </a:r>
                <a14:m>
                  <m:oMath xmlns:m="http://schemas.openxmlformats.org/officeDocument/2006/math">
                    <m:d>
                      <m:dPr>
                        <m:ctrlPr>
                          <a:rPr lang="es-CL" altLang="es-ES" sz="2000" i="1" smtClean="0">
                            <a:latin typeface="Cambria Math" panose="02040503050406030204" pitchFamily="18" charset="0"/>
                          </a:rPr>
                        </m:ctrlPr>
                      </m:dPr>
                      <m:e>
                        <m:r>
                          <a:rPr lang="es-ES" altLang="es-ES" sz="2000" b="0" i="1" smtClean="0">
                            <a:latin typeface="Cambria Math" panose="02040503050406030204" pitchFamily="18" charset="0"/>
                          </a:rPr>
                          <m:t>𝑝</m:t>
                        </m:r>
                      </m:e>
                    </m:d>
                  </m:oMath>
                </a14:m>
                <a:r>
                  <a:rPr lang="es-CL" altLang="es-ES" sz="2000" dirty="0">
                    <a:latin typeface="+mn-lt"/>
                  </a:rPr>
                  <a:t> de la población.</a:t>
                </a:r>
                <a:endParaRPr lang="es-CL" altLang="es-ES" sz="2400" dirty="0">
                  <a:latin typeface="+mn-lt"/>
                </a:endParaRPr>
              </a:p>
            </p:txBody>
          </p:sp>
        </mc:Choice>
        <mc:Fallback xmlns="">
          <p:sp>
            <p:nvSpPr>
              <p:cNvPr id="19" name="2 Rectángulo">
                <a:extLst>
                  <a:ext uri="{FF2B5EF4-FFF2-40B4-BE49-F238E27FC236}">
                    <a16:creationId xmlns:a16="http://schemas.microsoft.com/office/drawing/2014/main" id="{3EAAF52C-AB4E-6642-B063-3034CF76E49C}"/>
                  </a:ext>
                </a:extLst>
              </p:cNvPr>
              <p:cNvSpPr>
                <a:spLocks noRot="1" noChangeAspect="1" noMove="1" noResize="1" noEditPoints="1" noAdjustHandles="1" noChangeArrowheads="1" noChangeShapeType="1" noTextEdit="1"/>
              </p:cNvSpPr>
              <p:nvPr/>
            </p:nvSpPr>
            <p:spPr bwMode="auto">
              <a:xfrm>
                <a:off x="1643743" y="2807367"/>
                <a:ext cx="9492570" cy="400110"/>
              </a:xfrm>
              <a:prstGeom prst="rect">
                <a:avLst/>
              </a:prstGeom>
              <a:blipFill>
                <a:blip r:embed="rId3"/>
                <a:stretch>
                  <a:fillRect l="-668" t="-9375" b="-2812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s-CL">
                    <a:noFill/>
                  </a:rPr>
                  <a:t> </a:t>
                </a:r>
              </a:p>
            </p:txBody>
          </p:sp>
        </mc:Fallback>
      </mc:AlternateContent>
    </p:spTree>
    <p:extLst>
      <p:ext uri="{BB962C8B-B14F-4D97-AF65-F5344CB8AC3E}">
        <p14:creationId xmlns:p14="http://schemas.microsoft.com/office/powerpoint/2010/main" val="16943447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6150C-338A-9C48-97A2-41072355BE87}"/>
              </a:ext>
            </a:extLst>
          </p:cNvPr>
          <p:cNvSpPr>
            <a:spLocks noGrp="1"/>
          </p:cNvSpPr>
          <p:nvPr>
            <p:ph type="ctrTitle"/>
          </p:nvPr>
        </p:nvSpPr>
        <p:spPr>
          <a:xfrm>
            <a:off x="2452439" y="658912"/>
            <a:ext cx="8738726" cy="594853"/>
          </a:xfrm>
        </p:spPr>
        <p:txBody>
          <a:bodyPr/>
          <a:lstStyle/>
          <a:p>
            <a:pPr algn="r"/>
            <a:r>
              <a:rPr lang="es-CL" dirty="0">
                <a:solidFill>
                  <a:schemeClr val="accent6">
                    <a:lumMod val="50000"/>
                  </a:schemeClr>
                </a:solidFill>
              </a:rPr>
              <a:t>Intervalo de Confianza para Proporciones</a:t>
            </a:r>
          </a:p>
        </p:txBody>
      </p:sp>
      <p:sp>
        <p:nvSpPr>
          <p:cNvPr id="4" name="Subtitle 2">
            <a:extLst>
              <a:ext uri="{FF2B5EF4-FFF2-40B4-BE49-F238E27FC236}">
                <a16:creationId xmlns:a16="http://schemas.microsoft.com/office/drawing/2014/main" id="{5E3D40D3-4799-DD4B-8126-18419D497AA9}"/>
              </a:ext>
            </a:extLst>
          </p:cNvPr>
          <p:cNvSpPr txBox="1">
            <a:spLocks/>
          </p:cNvSpPr>
          <p:nvPr/>
        </p:nvSpPr>
        <p:spPr>
          <a:xfrm>
            <a:off x="2452439" y="1289781"/>
            <a:ext cx="8738726" cy="880727"/>
          </a:xfrm>
          <a:prstGeom prst="rect">
            <a:avLst/>
          </a:prstGeom>
        </p:spPr>
        <p:txBody>
          <a:bodyPr anchor="t"/>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000" kern="1200">
                <a:solidFill>
                  <a:schemeClr val="tx1">
                    <a:lumMod val="75000"/>
                    <a:lumOff val="25000"/>
                  </a:schemeClr>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endParaRPr lang="es-ES_tradnl" b="1" dirty="0">
              <a:solidFill>
                <a:schemeClr val="accent6">
                  <a:lumMod val="50000"/>
                </a:schemeClr>
              </a:solidFill>
            </a:endParaRPr>
          </a:p>
        </p:txBody>
      </p:sp>
      <p:sp>
        <p:nvSpPr>
          <p:cNvPr id="88" name="Rectángulo 87">
            <a:extLst>
              <a:ext uri="{FF2B5EF4-FFF2-40B4-BE49-F238E27FC236}">
                <a16:creationId xmlns:a16="http://schemas.microsoft.com/office/drawing/2014/main" id="{983639E3-A493-4D49-BDB9-3CD3F76512AE}"/>
              </a:ext>
            </a:extLst>
          </p:cNvPr>
          <p:cNvSpPr/>
          <p:nvPr/>
        </p:nvSpPr>
        <p:spPr>
          <a:xfrm>
            <a:off x="5408341" y="5982432"/>
            <a:ext cx="3713357" cy="369332"/>
          </a:xfrm>
          <a:prstGeom prst="rect">
            <a:avLst/>
          </a:prstGeom>
        </p:spPr>
        <p:txBody>
          <a:bodyPr wrap="square">
            <a:spAutoFit/>
          </a:bodyPr>
          <a:lstStyle/>
          <a:p>
            <a:pPr algn="just"/>
            <a:endParaRPr lang="es-ES_tradnl" b="1" dirty="0">
              <a:solidFill>
                <a:schemeClr val="accent6">
                  <a:lumMod val="50000"/>
                </a:schemeClr>
              </a:solidFill>
            </a:endParaRPr>
          </a:p>
        </p:txBody>
      </p:sp>
      <mc:AlternateContent xmlns:mc="http://schemas.openxmlformats.org/markup-compatibility/2006" xmlns:a14="http://schemas.microsoft.com/office/drawing/2010/main">
        <mc:Choice Requires="a14">
          <p:sp>
            <p:nvSpPr>
              <p:cNvPr id="3" name="Rectángulo 2">
                <a:extLst>
                  <a:ext uri="{FF2B5EF4-FFF2-40B4-BE49-F238E27FC236}">
                    <a16:creationId xmlns:a16="http://schemas.microsoft.com/office/drawing/2014/main" id="{1E5A3DC9-2B13-0140-8805-A464440E9961}"/>
                  </a:ext>
                </a:extLst>
              </p:cNvPr>
              <p:cNvSpPr/>
              <p:nvPr/>
            </p:nvSpPr>
            <p:spPr>
              <a:xfrm>
                <a:off x="2079171" y="1524177"/>
                <a:ext cx="9013372" cy="707886"/>
              </a:xfrm>
              <a:prstGeom prst="rect">
                <a:avLst/>
              </a:prstGeom>
            </p:spPr>
            <p:txBody>
              <a:bodyPr wrap="square">
                <a:spAutoFit/>
              </a:bodyPr>
              <a:lstStyle/>
              <a:p>
                <a:pPr algn="just"/>
                <a:r>
                  <a:rPr lang="es-CL" sz="2000" dirty="0"/>
                  <a:t>Consideramos una variable aleatoria </a:t>
                </a:r>
                <a14:m>
                  <m:oMath xmlns:m="http://schemas.openxmlformats.org/officeDocument/2006/math">
                    <m:r>
                      <a:rPr lang="es-ES" sz="2000" b="0" i="1" smtClean="0">
                        <a:latin typeface="Cambria Math" panose="02040503050406030204" pitchFamily="18" charset="0"/>
                      </a:rPr>
                      <m:t>𝑋</m:t>
                    </m:r>
                    <m:r>
                      <a:rPr lang="es-ES" sz="2000" b="0" i="1" smtClean="0">
                        <a:latin typeface="Cambria Math" panose="02040503050406030204" pitchFamily="18" charset="0"/>
                        <a:ea typeface="Cambria Math" panose="02040503050406030204" pitchFamily="18" charset="0"/>
                      </a:rPr>
                      <m:t>~</m:t>
                    </m:r>
                    <m:r>
                      <a:rPr lang="es-ES" sz="2000" b="0" i="1" smtClean="0">
                        <a:latin typeface="Cambria Math" panose="02040503050406030204" pitchFamily="18" charset="0"/>
                        <a:ea typeface="Cambria Math" panose="02040503050406030204" pitchFamily="18" charset="0"/>
                      </a:rPr>
                      <m:t>𝐵</m:t>
                    </m:r>
                    <m:d>
                      <m:dPr>
                        <m:ctrlPr>
                          <a:rPr lang="es-ES" sz="2000" b="0" i="1" smtClean="0">
                            <a:latin typeface="Cambria Math" panose="02040503050406030204" pitchFamily="18" charset="0"/>
                            <a:ea typeface="Cambria Math" panose="02040503050406030204" pitchFamily="18" charset="0"/>
                          </a:rPr>
                        </m:ctrlPr>
                      </m:dPr>
                      <m:e>
                        <m:r>
                          <a:rPr lang="es-ES" sz="2000" b="0" i="1" smtClean="0">
                            <a:latin typeface="Cambria Math" panose="02040503050406030204" pitchFamily="18" charset="0"/>
                            <a:ea typeface="Cambria Math" panose="02040503050406030204" pitchFamily="18" charset="0"/>
                          </a:rPr>
                          <m:t>𝑛</m:t>
                        </m:r>
                        <m:r>
                          <a:rPr lang="es-ES" sz="2000" b="0" i="1" smtClean="0">
                            <a:latin typeface="Cambria Math" panose="02040503050406030204" pitchFamily="18" charset="0"/>
                            <a:ea typeface="Cambria Math" panose="02040503050406030204" pitchFamily="18" charset="0"/>
                          </a:rPr>
                          <m:t>,</m:t>
                        </m:r>
                        <m:r>
                          <a:rPr lang="es-ES" sz="2000" b="0" i="1" smtClean="0">
                            <a:latin typeface="Cambria Math" panose="02040503050406030204" pitchFamily="18" charset="0"/>
                            <a:ea typeface="Cambria Math" panose="02040503050406030204" pitchFamily="18" charset="0"/>
                          </a:rPr>
                          <m:t>𝑝</m:t>
                        </m:r>
                      </m:e>
                    </m:d>
                  </m:oMath>
                </a14:m>
                <a:r>
                  <a:rPr lang="es-CL" sz="2000" dirty="0"/>
                  <a:t>, donde “</a:t>
                </a:r>
                <a14:m>
                  <m:oMath xmlns:m="http://schemas.openxmlformats.org/officeDocument/2006/math">
                    <m:r>
                      <a:rPr lang="es-ES" sz="2000" b="0" i="1" smtClean="0">
                        <a:latin typeface="Cambria Math" panose="02040503050406030204" pitchFamily="18" charset="0"/>
                      </a:rPr>
                      <m:t>𝑝</m:t>
                    </m:r>
                  </m:oMath>
                </a14:m>
                <a:r>
                  <a:rPr lang="es-CL" sz="2000" dirty="0"/>
                  <a:t>” es la proporción de “éxitos” en la población.</a:t>
                </a:r>
              </a:p>
            </p:txBody>
          </p:sp>
        </mc:Choice>
        <mc:Fallback xmlns="">
          <p:sp>
            <p:nvSpPr>
              <p:cNvPr id="3" name="Rectángulo 2">
                <a:extLst>
                  <a:ext uri="{FF2B5EF4-FFF2-40B4-BE49-F238E27FC236}">
                    <a16:creationId xmlns:a16="http://schemas.microsoft.com/office/drawing/2014/main" id="{1E5A3DC9-2B13-0140-8805-A464440E9961}"/>
                  </a:ext>
                </a:extLst>
              </p:cNvPr>
              <p:cNvSpPr>
                <a:spLocks noRot="1" noChangeAspect="1" noMove="1" noResize="1" noEditPoints="1" noAdjustHandles="1" noChangeArrowheads="1" noChangeShapeType="1" noTextEdit="1"/>
              </p:cNvSpPr>
              <p:nvPr/>
            </p:nvSpPr>
            <p:spPr>
              <a:xfrm>
                <a:off x="2079171" y="1524177"/>
                <a:ext cx="9013372" cy="707886"/>
              </a:xfrm>
              <a:prstGeom prst="rect">
                <a:avLst/>
              </a:prstGeom>
              <a:blipFill>
                <a:blip r:embed="rId3"/>
                <a:stretch>
                  <a:fillRect l="-703" t="-5357" r="-703" b="-14286"/>
                </a:stretch>
              </a:blipFill>
            </p:spPr>
            <p:txBody>
              <a:bodyPr/>
              <a:lstStyle/>
              <a:p>
                <a:r>
                  <a:rPr lang="es-CL">
                    <a:noFill/>
                  </a:rPr>
                  <a:t> </a:t>
                </a:r>
              </a:p>
            </p:txBody>
          </p:sp>
        </mc:Fallback>
      </mc:AlternateContent>
      <mc:AlternateContent xmlns:mc="http://schemas.openxmlformats.org/markup-compatibility/2006" xmlns:a14="http://schemas.microsoft.com/office/drawing/2010/main">
        <mc:Choice Requires="a14">
          <p:sp>
            <p:nvSpPr>
              <p:cNvPr id="20" name="Rectángulo 19">
                <a:extLst>
                  <a:ext uri="{FF2B5EF4-FFF2-40B4-BE49-F238E27FC236}">
                    <a16:creationId xmlns:a16="http://schemas.microsoft.com/office/drawing/2014/main" id="{E681C43C-F5E7-8C4A-821C-287E2D060558}"/>
                  </a:ext>
                </a:extLst>
              </p:cNvPr>
              <p:cNvSpPr/>
              <p:nvPr/>
            </p:nvSpPr>
            <p:spPr>
              <a:xfrm>
                <a:off x="2069614" y="2404904"/>
                <a:ext cx="8926286" cy="1159998"/>
              </a:xfrm>
              <a:prstGeom prst="rect">
                <a:avLst/>
              </a:prstGeom>
            </p:spPr>
            <p:txBody>
              <a:bodyPr wrap="square">
                <a:spAutoFit/>
              </a:bodyPr>
              <a:lstStyle/>
              <a:p>
                <a:pPr algn="just"/>
                <a:r>
                  <a:rPr lang="es-CL" sz="2000" dirty="0"/>
                  <a:t>Para tamaños grandes de n, n &gt; 30, la distribución Binomial se aproxima a una distribución Normal (por TCL):</a:t>
                </a:r>
              </a:p>
              <a:p>
                <a:pPr algn="just"/>
                <a14:m>
                  <m:oMathPara xmlns:m="http://schemas.openxmlformats.org/officeDocument/2006/math">
                    <m:oMathParaPr>
                      <m:jc m:val="centerGroup"/>
                    </m:oMathParaPr>
                    <m:oMath xmlns:m="http://schemas.openxmlformats.org/officeDocument/2006/math">
                      <m:r>
                        <a:rPr lang="es-ES" sz="2400" b="0" i="1" smtClean="0">
                          <a:latin typeface="Cambria Math" panose="02040503050406030204" pitchFamily="18" charset="0"/>
                        </a:rPr>
                        <m:t>𝑋</m:t>
                      </m:r>
                      <m:r>
                        <a:rPr lang="es-ES" sz="2400" b="0" i="1" smtClean="0">
                          <a:latin typeface="Cambria Math" panose="02040503050406030204" pitchFamily="18" charset="0"/>
                          <a:ea typeface="Cambria Math" panose="02040503050406030204" pitchFamily="18" charset="0"/>
                        </a:rPr>
                        <m:t>~</m:t>
                      </m:r>
                      <m:r>
                        <a:rPr lang="es-ES" sz="2400" b="0" i="1" smtClean="0">
                          <a:latin typeface="Cambria Math" panose="02040503050406030204" pitchFamily="18" charset="0"/>
                          <a:ea typeface="Cambria Math" panose="02040503050406030204" pitchFamily="18" charset="0"/>
                        </a:rPr>
                        <m:t>𝑁</m:t>
                      </m:r>
                      <m:d>
                        <m:dPr>
                          <m:ctrlPr>
                            <a:rPr lang="es-ES" sz="2400" b="0" i="1" smtClean="0">
                              <a:latin typeface="Cambria Math" panose="02040503050406030204" pitchFamily="18" charset="0"/>
                              <a:ea typeface="Cambria Math" panose="02040503050406030204" pitchFamily="18" charset="0"/>
                            </a:rPr>
                          </m:ctrlPr>
                        </m:dPr>
                        <m:e>
                          <m:r>
                            <a:rPr lang="es-ES" sz="2400" b="0" i="1" smtClean="0">
                              <a:latin typeface="Cambria Math" panose="02040503050406030204" pitchFamily="18" charset="0"/>
                              <a:ea typeface="Cambria Math" panose="02040503050406030204" pitchFamily="18" charset="0"/>
                            </a:rPr>
                            <m:t>𝑛𝑝</m:t>
                          </m:r>
                          <m:r>
                            <a:rPr lang="es-ES" sz="2400" b="0" i="1" smtClean="0">
                              <a:latin typeface="Cambria Math" panose="02040503050406030204" pitchFamily="18" charset="0"/>
                              <a:ea typeface="Cambria Math" panose="02040503050406030204" pitchFamily="18" charset="0"/>
                            </a:rPr>
                            <m:t>,</m:t>
                          </m:r>
                          <m:rad>
                            <m:radPr>
                              <m:degHide m:val="on"/>
                              <m:ctrlPr>
                                <a:rPr lang="es-ES" sz="2400" b="0" i="1" smtClean="0">
                                  <a:latin typeface="Cambria Math" panose="02040503050406030204" pitchFamily="18" charset="0"/>
                                  <a:ea typeface="Cambria Math" panose="02040503050406030204" pitchFamily="18" charset="0"/>
                                </a:rPr>
                              </m:ctrlPr>
                            </m:radPr>
                            <m:deg/>
                            <m:e>
                              <m:r>
                                <a:rPr lang="es-ES" sz="2400" b="0" i="1" smtClean="0">
                                  <a:latin typeface="Cambria Math" panose="02040503050406030204" pitchFamily="18" charset="0"/>
                                  <a:ea typeface="Cambria Math" panose="02040503050406030204" pitchFamily="18" charset="0"/>
                                </a:rPr>
                                <m:t>𝑛𝑝</m:t>
                              </m:r>
                              <m:r>
                                <a:rPr lang="es-ES" sz="2400" b="0" i="1" smtClean="0">
                                  <a:latin typeface="Cambria Math" panose="02040503050406030204" pitchFamily="18" charset="0"/>
                                  <a:ea typeface="Cambria Math" panose="02040503050406030204" pitchFamily="18" charset="0"/>
                                </a:rPr>
                                <m:t>(1−</m:t>
                              </m:r>
                              <m:r>
                                <a:rPr lang="es-ES" sz="2400" b="0" i="1" smtClean="0">
                                  <a:latin typeface="Cambria Math" panose="02040503050406030204" pitchFamily="18" charset="0"/>
                                  <a:ea typeface="Cambria Math" panose="02040503050406030204" pitchFamily="18" charset="0"/>
                                </a:rPr>
                                <m:t>𝑝</m:t>
                              </m:r>
                              <m:r>
                                <a:rPr lang="es-ES" sz="2400" b="0" i="1" smtClean="0">
                                  <a:latin typeface="Cambria Math" panose="02040503050406030204" pitchFamily="18" charset="0"/>
                                  <a:ea typeface="Cambria Math" panose="02040503050406030204" pitchFamily="18" charset="0"/>
                                </a:rPr>
                                <m:t>)</m:t>
                              </m:r>
                            </m:e>
                          </m:rad>
                        </m:e>
                      </m:d>
                    </m:oMath>
                  </m:oMathPara>
                </a14:m>
                <a:endParaRPr lang="es-CL" sz="2000" dirty="0"/>
              </a:p>
            </p:txBody>
          </p:sp>
        </mc:Choice>
        <mc:Fallback xmlns="">
          <p:sp>
            <p:nvSpPr>
              <p:cNvPr id="20" name="Rectángulo 19">
                <a:extLst>
                  <a:ext uri="{FF2B5EF4-FFF2-40B4-BE49-F238E27FC236}">
                    <a16:creationId xmlns:a16="http://schemas.microsoft.com/office/drawing/2014/main" id="{E681C43C-F5E7-8C4A-821C-287E2D060558}"/>
                  </a:ext>
                </a:extLst>
              </p:cNvPr>
              <p:cNvSpPr>
                <a:spLocks noRot="1" noChangeAspect="1" noMove="1" noResize="1" noEditPoints="1" noAdjustHandles="1" noChangeArrowheads="1" noChangeShapeType="1" noTextEdit="1"/>
              </p:cNvSpPr>
              <p:nvPr/>
            </p:nvSpPr>
            <p:spPr>
              <a:xfrm>
                <a:off x="2069614" y="2404904"/>
                <a:ext cx="8926286" cy="1159998"/>
              </a:xfrm>
              <a:prstGeom prst="rect">
                <a:avLst/>
              </a:prstGeom>
              <a:blipFill>
                <a:blip r:embed="rId4"/>
                <a:stretch>
                  <a:fillRect l="-853" t="-3261" r="-711" b="-5435"/>
                </a:stretch>
              </a:blipFill>
            </p:spPr>
            <p:txBody>
              <a:bodyPr/>
              <a:lstStyle/>
              <a:p>
                <a:r>
                  <a:rPr lang="es-CL">
                    <a:noFill/>
                  </a:rPr>
                  <a:t> </a:t>
                </a:r>
              </a:p>
            </p:txBody>
          </p:sp>
        </mc:Fallback>
      </mc:AlternateContent>
      <mc:AlternateContent xmlns:mc="http://schemas.openxmlformats.org/markup-compatibility/2006" xmlns:a14="http://schemas.microsoft.com/office/drawing/2010/main">
        <mc:Choice Requires="a14">
          <p:sp>
            <p:nvSpPr>
              <p:cNvPr id="21" name="Rectángulo 20">
                <a:extLst>
                  <a:ext uri="{FF2B5EF4-FFF2-40B4-BE49-F238E27FC236}">
                    <a16:creationId xmlns:a16="http://schemas.microsoft.com/office/drawing/2014/main" id="{42E79CEA-EC2B-3240-A455-03A87B82CB0D}"/>
                  </a:ext>
                </a:extLst>
              </p:cNvPr>
              <p:cNvSpPr/>
              <p:nvPr/>
            </p:nvSpPr>
            <p:spPr>
              <a:xfrm>
                <a:off x="2079171" y="3737743"/>
                <a:ext cx="8820184" cy="1370696"/>
              </a:xfrm>
              <a:prstGeom prst="rect">
                <a:avLst/>
              </a:prstGeom>
            </p:spPr>
            <p:txBody>
              <a:bodyPr wrap="square">
                <a:spAutoFit/>
              </a:bodyPr>
              <a:lstStyle/>
              <a:p>
                <a:r>
                  <a:rPr lang="es-CL" dirty="0"/>
                  <a:t>Definimos el </a:t>
                </a:r>
                <a:r>
                  <a:rPr lang="es-CL" b="1" dirty="0">
                    <a:solidFill>
                      <a:schemeClr val="accent6">
                        <a:lumMod val="75000"/>
                      </a:schemeClr>
                    </a:solidFill>
                  </a:rPr>
                  <a:t>estadístico proporción muestral </a:t>
                </a:r>
                <a:r>
                  <a:rPr lang="es-CL" dirty="0"/>
                  <a:t>como:</a:t>
                </a:r>
              </a:p>
              <a:p>
                <a:endParaRPr lang="es-CL" dirty="0"/>
              </a:p>
              <a:p>
                <a:pPr algn="ctr"/>
                <a14:m>
                  <m:oMathPara xmlns:m="http://schemas.openxmlformats.org/officeDocument/2006/math">
                    <m:oMathParaPr>
                      <m:jc m:val="centerGroup"/>
                    </m:oMathParaPr>
                    <m:oMath xmlns:m="http://schemas.openxmlformats.org/officeDocument/2006/math">
                      <m:acc>
                        <m:accPr>
                          <m:chr m:val="̂"/>
                          <m:ctrlPr>
                            <a:rPr lang="es-CL" sz="2400" i="1" smtClean="0">
                              <a:latin typeface="Cambria Math" panose="02040503050406030204" pitchFamily="18" charset="0"/>
                            </a:rPr>
                          </m:ctrlPr>
                        </m:accPr>
                        <m:e>
                          <m:r>
                            <a:rPr lang="es-ES" sz="2400" b="0" i="1" smtClean="0">
                              <a:latin typeface="Cambria Math" panose="02040503050406030204" pitchFamily="18" charset="0"/>
                            </a:rPr>
                            <m:t>𝑝</m:t>
                          </m:r>
                        </m:e>
                      </m:acc>
                      <m:r>
                        <a:rPr lang="es-ES" sz="2400" b="0" i="1" smtClean="0">
                          <a:latin typeface="Cambria Math" panose="02040503050406030204" pitchFamily="18" charset="0"/>
                        </a:rPr>
                        <m:t>=</m:t>
                      </m:r>
                      <m:acc>
                        <m:accPr>
                          <m:chr m:val="̅"/>
                          <m:ctrlPr>
                            <a:rPr lang="es-ES" sz="2400" b="0" i="1" smtClean="0">
                              <a:latin typeface="Cambria Math" panose="02040503050406030204" pitchFamily="18" charset="0"/>
                            </a:rPr>
                          </m:ctrlPr>
                        </m:accPr>
                        <m:e>
                          <m:r>
                            <a:rPr lang="es-ES" sz="2400" b="0" i="1" smtClean="0">
                              <a:latin typeface="Cambria Math" panose="02040503050406030204" pitchFamily="18" charset="0"/>
                            </a:rPr>
                            <m:t>𝑋</m:t>
                          </m:r>
                        </m:e>
                      </m:acc>
                      <m:r>
                        <a:rPr lang="es-ES" sz="2400" b="0" i="0" smtClean="0">
                          <a:latin typeface="Cambria Math" panose="02040503050406030204" pitchFamily="18" charset="0"/>
                        </a:rPr>
                        <m:t>=</m:t>
                      </m:r>
                      <m:f>
                        <m:fPr>
                          <m:ctrlPr>
                            <a:rPr lang="es-ES" sz="2400" b="0" i="1" smtClean="0">
                              <a:latin typeface="Cambria Math" panose="02040503050406030204" pitchFamily="18" charset="0"/>
                            </a:rPr>
                          </m:ctrlPr>
                        </m:fPr>
                        <m:num>
                          <m:nary>
                            <m:naryPr>
                              <m:chr m:val="∑"/>
                              <m:ctrlPr>
                                <a:rPr lang="es-ES" sz="2400" b="0" i="1" smtClean="0">
                                  <a:latin typeface="Cambria Math" panose="02040503050406030204" pitchFamily="18" charset="0"/>
                                </a:rPr>
                              </m:ctrlPr>
                            </m:naryPr>
                            <m:sub>
                              <m:r>
                                <m:rPr>
                                  <m:brk m:alnAt="23"/>
                                </m:rPr>
                                <a:rPr lang="es-ES" sz="2400" b="0" i="1" smtClean="0">
                                  <a:latin typeface="Cambria Math" panose="02040503050406030204" pitchFamily="18" charset="0"/>
                                </a:rPr>
                                <m:t>𝑖</m:t>
                              </m:r>
                              <m:r>
                                <a:rPr lang="es-ES" sz="2400" b="0" i="1" smtClean="0">
                                  <a:latin typeface="Cambria Math" panose="02040503050406030204" pitchFamily="18" charset="0"/>
                                </a:rPr>
                                <m:t>=1</m:t>
                              </m:r>
                            </m:sub>
                            <m:sup>
                              <m:r>
                                <a:rPr lang="es-ES" sz="2400" b="0" i="1" smtClean="0">
                                  <a:latin typeface="Cambria Math" panose="02040503050406030204" pitchFamily="18" charset="0"/>
                                </a:rPr>
                                <m:t>𝑛</m:t>
                              </m:r>
                            </m:sup>
                            <m:e>
                              <m:sSub>
                                <m:sSubPr>
                                  <m:ctrlPr>
                                    <a:rPr lang="es-ES" sz="2400" b="0" i="1" smtClean="0">
                                      <a:latin typeface="Cambria Math" panose="02040503050406030204" pitchFamily="18" charset="0"/>
                                    </a:rPr>
                                  </m:ctrlPr>
                                </m:sSubPr>
                                <m:e>
                                  <m:r>
                                    <a:rPr lang="es-ES" sz="2400" b="0" i="1" smtClean="0">
                                      <a:latin typeface="Cambria Math" panose="02040503050406030204" pitchFamily="18" charset="0"/>
                                    </a:rPr>
                                    <m:t>𝑥</m:t>
                                  </m:r>
                                </m:e>
                                <m:sub>
                                  <m:r>
                                    <a:rPr lang="es-ES" sz="2400" b="0" i="1" smtClean="0">
                                      <a:latin typeface="Cambria Math" panose="02040503050406030204" pitchFamily="18" charset="0"/>
                                    </a:rPr>
                                    <m:t>𝑖</m:t>
                                  </m:r>
                                </m:sub>
                              </m:sSub>
                            </m:e>
                          </m:nary>
                        </m:num>
                        <m:den>
                          <m:r>
                            <a:rPr lang="es-ES" sz="2400" b="0" i="1" smtClean="0">
                              <a:latin typeface="Cambria Math" panose="02040503050406030204" pitchFamily="18" charset="0"/>
                            </a:rPr>
                            <m:t>𝑛</m:t>
                          </m:r>
                        </m:den>
                      </m:f>
                    </m:oMath>
                  </m:oMathPara>
                </a14:m>
                <a:endParaRPr lang="es-CL" sz="2400" dirty="0"/>
              </a:p>
            </p:txBody>
          </p:sp>
        </mc:Choice>
        <mc:Fallback xmlns="">
          <p:sp>
            <p:nvSpPr>
              <p:cNvPr id="21" name="Rectángulo 20">
                <a:extLst>
                  <a:ext uri="{FF2B5EF4-FFF2-40B4-BE49-F238E27FC236}">
                    <a16:creationId xmlns:a16="http://schemas.microsoft.com/office/drawing/2014/main" id="{42E79CEA-EC2B-3240-A455-03A87B82CB0D}"/>
                  </a:ext>
                </a:extLst>
              </p:cNvPr>
              <p:cNvSpPr>
                <a:spLocks noRot="1" noChangeAspect="1" noMove="1" noResize="1" noEditPoints="1" noAdjustHandles="1" noChangeArrowheads="1" noChangeShapeType="1" noTextEdit="1"/>
              </p:cNvSpPr>
              <p:nvPr/>
            </p:nvSpPr>
            <p:spPr>
              <a:xfrm>
                <a:off x="2079171" y="3737743"/>
                <a:ext cx="8820184" cy="1370696"/>
              </a:xfrm>
              <a:prstGeom prst="rect">
                <a:avLst/>
              </a:prstGeom>
              <a:blipFill>
                <a:blip r:embed="rId5"/>
                <a:stretch>
                  <a:fillRect l="-576" t="-4630" b="-38889"/>
                </a:stretch>
              </a:blipFill>
            </p:spPr>
            <p:txBody>
              <a:bodyPr/>
              <a:lstStyle/>
              <a:p>
                <a:r>
                  <a:rPr lang="es-CL">
                    <a:noFill/>
                  </a:rPr>
                  <a:t> </a:t>
                </a:r>
              </a:p>
            </p:txBody>
          </p:sp>
        </mc:Fallback>
      </mc:AlternateContent>
      <mc:AlternateContent xmlns:mc="http://schemas.openxmlformats.org/markup-compatibility/2006" xmlns:a14="http://schemas.microsoft.com/office/drawing/2010/main">
        <mc:Choice Requires="a14">
          <p:sp>
            <p:nvSpPr>
              <p:cNvPr id="23" name="Rectángulo 22">
                <a:extLst>
                  <a:ext uri="{FF2B5EF4-FFF2-40B4-BE49-F238E27FC236}">
                    <a16:creationId xmlns:a16="http://schemas.microsoft.com/office/drawing/2014/main" id="{0C452FA8-7CD6-2E4F-ABE8-FC2FD16A9BF0}"/>
                  </a:ext>
                </a:extLst>
              </p:cNvPr>
              <p:cNvSpPr/>
              <p:nvPr/>
            </p:nvSpPr>
            <p:spPr>
              <a:xfrm>
                <a:off x="2079171" y="5211895"/>
                <a:ext cx="8820184" cy="987193"/>
              </a:xfrm>
              <a:prstGeom prst="rect">
                <a:avLst/>
              </a:prstGeom>
            </p:spPr>
            <p:txBody>
              <a:bodyPr wrap="square">
                <a:spAutoFit/>
              </a:bodyPr>
              <a:lstStyle/>
              <a:p>
                <a:r>
                  <a:rPr lang="es-CL" dirty="0"/>
                  <a:t>Donde cada </a:t>
                </a:r>
                <a14:m>
                  <m:oMath xmlns:m="http://schemas.openxmlformats.org/officeDocument/2006/math">
                    <m:sSub>
                      <m:sSubPr>
                        <m:ctrlPr>
                          <a:rPr lang="es-CL" i="1" smtClean="0">
                            <a:latin typeface="Cambria Math" panose="02040503050406030204" pitchFamily="18" charset="0"/>
                          </a:rPr>
                        </m:ctrlPr>
                      </m:sSubPr>
                      <m:e>
                        <m:r>
                          <a:rPr lang="es-ES" b="0" i="1" smtClean="0">
                            <a:latin typeface="Cambria Math" panose="02040503050406030204" pitchFamily="18" charset="0"/>
                          </a:rPr>
                          <m:t>𝑥</m:t>
                        </m:r>
                      </m:e>
                      <m:sub>
                        <m:r>
                          <a:rPr lang="es-ES" b="0" i="1" smtClean="0">
                            <a:latin typeface="Cambria Math" panose="02040503050406030204" pitchFamily="18" charset="0"/>
                          </a:rPr>
                          <m:t>𝑖</m:t>
                        </m:r>
                      </m:sub>
                    </m:sSub>
                  </m:oMath>
                </a14:m>
                <a:r>
                  <a:rPr lang="es-CL" dirty="0"/>
                  <a:t> puede tomar los siguientes valores:</a:t>
                </a:r>
              </a:p>
              <a:p>
                <a:pPr/>
                <a14:m>
                  <m:oMathPara xmlns:m="http://schemas.openxmlformats.org/officeDocument/2006/math">
                    <m:oMathParaPr>
                      <m:jc m:val="centerGroup"/>
                    </m:oMathParaPr>
                    <m:oMath xmlns:m="http://schemas.openxmlformats.org/officeDocument/2006/math">
                      <m:sSub>
                        <m:sSubPr>
                          <m:ctrlPr>
                            <a:rPr lang="es-CL" i="1" smtClean="0">
                              <a:latin typeface="Cambria Math" panose="02040503050406030204" pitchFamily="18" charset="0"/>
                            </a:rPr>
                          </m:ctrlPr>
                        </m:sSubPr>
                        <m:e>
                          <m:r>
                            <a:rPr lang="es-ES" b="0" i="1" smtClean="0">
                              <a:latin typeface="Cambria Math" panose="02040503050406030204" pitchFamily="18" charset="0"/>
                            </a:rPr>
                            <m:t>𝑥</m:t>
                          </m:r>
                        </m:e>
                        <m:sub>
                          <m:r>
                            <a:rPr lang="es-ES" b="0" i="1" smtClean="0">
                              <a:latin typeface="Cambria Math" panose="02040503050406030204" pitchFamily="18" charset="0"/>
                            </a:rPr>
                            <m:t>𝑖</m:t>
                          </m:r>
                        </m:sub>
                      </m:sSub>
                      <m:r>
                        <a:rPr lang="es-ES" b="0" i="1" smtClean="0">
                          <a:latin typeface="Cambria Math" panose="02040503050406030204" pitchFamily="18" charset="0"/>
                        </a:rPr>
                        <m:t>=</m:t>
                      </m:r>
                      <m:d>
                        <m:dPr>
                          <m:begChr m:val="{"/>
                          <m:endChr m:val=""/>
                          <m:ctrlPr>
                            <a:rPr lang="es-ES" b="0" i="1" smtClean="0">
                              <a:latin typeface="Cambria Math" panose="02040503050406030204" pitchFamily="18" charset="0"/>
                            </a:rPr>
                          </m:ctrlPr>
                        </m:dPr>
                        <m:e>
                          <m:eqArr>
                            <m:eqArrPr>
                              <m:ctrlPr>
                                <a:rPr lang="es-ES" b="0" i="1" smtClean="0">
                                  <a:latin typeface="Cambria Math" panose="02040503050406030204" pitchFamily="18" charset="0"/>
                                </a:rPr>
                              </m:ctrlPr>
                            </m:eqArrPr>
                            <m:e>
                              <m:r>
                                <a:rPr lang="es-ES" b="0" i="1" smtClean="0">
                                  <a:latin typeface="Cambria Math" panose="02040503050406030204" pitchFamily="18" charset="0"/>
                                </a:rPr>
                                <m:t>1,   </m:t>
                              </m:r>
                              <m:r>
                                <a:rPr lang="es-ES" b="0" i="1" smtClean="0">
                                  <a:latin typeface="Cambria Math" panose="02040503050406030204" pitchFamily="18" charset="0"/>
                                </a:rPr>
                                <m:t>𝑝𝑟𝑒𝑠𝑒𝑛𝑐𝑖𝑎</m:t>
                              </m:r>
                              <m:r>
                                <a:rPr lang="es-ES" b="0" i="1" smtClean="0">
                                  <a:latin typeface="Cambria Math" panose="02040503050406030204" pitchFamily="18" charset="0"/>
                                </a:rPr>
                                <m:t> </m:t>
                              </m:r>
                              <m:r>
                                <a:rPr lang="es-ES" b="0" i="1" smtClean="0">
                                  <a:latin typeface="Cambria Math" panose="02040503050406030204" pitchFamily="18" charset="0"/>
                                </a:rPr>
                                <m:t>𝑑𝑒</m:t>
                              </m:r>
                              <m:r>
                                <a:rPr lang="es-ES" b="0" i="1" smtClean="0">
                                  <a:latin typeface="Cambria Math" panose="02040503050406030204" pitchFamily="18" charset="0"/>
                                </a:rPr>
                                <m:t> </m:t>
                              </m:r>
                              <m:r>
                                <a:rPr lang="es-ES" b="0" i="1" smtClean="0">
                                  <a:latin typeface="Cambria Math" panose="02040503050406030204" pitchFamily="18" charset="0"/>
                                </a:rPr>
                                <m:t>𝑙𝑎</m:t>
                              </m:r>
                              <m:r>
                                <a:rPr lang="es-ES" b="0" i="1" smtClean="0">
                                  <a:latin typeface="Cambria Math" panose="02040503050406030204" pitchFamily="18" charset="0"/>
                                </a:rPr>
                                <m:t> </m:t>
                              </m:r>
                              <m:r>
                                <a:rPr lang="es-ES" b="0" i="1" smtClean="0">
                                  <a:latin typeface="Cambria Math" panose="02040503050406030204" pitchFamily="18" charset="0"/>
                                </a:rPr>
                                <m:t>𝑐𝑎𝑟𝑎𝑐𝑡𝑒𝑟</m:t>
                              </m:r>
                              <m:r>
                                <a:rPr lang="es-ES" i="1">
                                  <a:latin typeface="Cambria Math" panose="02040503050406030204" pitchFamily="18" charset="0"/>
                                </a:rPr>
                                <m:t>í</m:t>
                              </m:r>
                              <m:r>
                                <a:rPr lang="es-ES" b="0" i="1" smtClean="0">
                                  <a:latin typeface="Cambria Math" panose="02040503050406030204" pitchFamily="18" charset="0"/>
                                </a:rPr>
                                <m:t>𝑠𝑡𝑖𝑐𝑎</m:t>
                              </m:r>
                            </m:e>
                            <m:e>
                              <m:r>
                                <a:rPr lang="es-ES" b="0" i="1" smtClean="0">
                                  <a:latin typeface="Cambria Math" panose="02040503050406030204" pitchFamily="18" charset="0"/>
                                </a:rPr>
                                <m:t>&amp;0,   </m:t>
                              </m:r>
                              <m:r>
                                <a:rPr lang="es-ES" b="0" i="1" smtClean="0">
                                  <a:latin typeface="Cambria Math" panose="02040503050406030204" pitchFamily="18" charset="0"/>
                                </a:rPr>
                                <m:t>𝑎𝑢𝑠𝑒𝑛𝑐𝑖𝑎</m:t>
                              </m:r>
                              <m:r>
                                <a:rPr lang="es-ES" b="0" i="1" smtClean="0">
                                  <a:latin typeface="Cambria Math" panose="02040503050406030204" pitchFamily="18" charset="0"/>
                                </a:rPr>
                                <m:t> </m:t>
                              </m:r>
                              <m:r>
                                <a:rPr lang="es-ES" b="0" i="1" smtClean="0">
                                  <a:latin typeface="Cambria Math" panose="02040503050406030204" pitchFamily="18" charset="0"/>
                                </a:rPr>
                                <m:t>𝑑𝑒</m:t>
                              </m:r>
                              <m:r>
                                <a:rPr lang="es-ES" b="0" i="1" smtClean="0">
                                  <a:latin typeface="Cambria Math" panose="02040503050406030204" pitchFamily="18" charset="0"/>
                                </a:rPr>
                                <m:t> </m:t>
                              </m:r>
                              <m:r>
                                <a:rPr lang="es-ES" b="0" i="1" smtClean="0">
                                  <a:latin typeface="Cambria Math" panose="02040503050406030204" pitchFamily="18" charset="0"/>
                                </a:rPr>
                                <m:t>𝑙𝑎</m:t>
                              </m:r>
                              <m:r>
                                <a:rPr lang="es-ES" b="0" i="1" smtClean="0">
                                  <a:latin typeface="Cambria Math" panose="02040503050406030204" pitchFamily="18" charset="0"/>
                                </a:rPr>
                                <m:t>  </m:t>
                              </m:r>
                              <m:r>
                                <a:rPr lang="es-ES" b="0" i="1" smtClean="0">
                                  <a:latin typeface="Cambria Math" panose="02040503050406030204" pitchFamily="18" charset="0"/>
                                </a:rPr>
                                <m:t>𝑐𝑎𝑟𝑎𝑐𝑡𝑒𝑟</m:t>
                              </m:r>
                              <m:r>
                                <a:rPr lang="es-ES" i="1">
                                  <a:latin typeface="Cambria Math" panose="02040503050406030204" pitchFamily="18" charset="0"/>
                                </a:rPr>
                                <m:t>í</m:t>
                              </m:r>
                              <m:r>
                                <a:rPr lang="es-ES" b="0" i="1" smtClean="0">
                                  <a:latin typeface="Cambria Math" panose="02040503050406030204" pitchFamily="18" charset="0"/>
                                </a:rPr>
                                <m:t>𝑠𝑡𝑖𝑐𝑎</m:t>
                              </m:r>
                            </m:e>
                          </m:eqArr>
                        </m:e>
                      </m:d>
                    </m:oMath>
                  </m:oMathPara>
                </a14:m>
                <a:endParaRPr lang="es-CL" dirty="0"/>
              </a:p>
            </p:txBody>
          </p:sp>
        </mc:Choice>
        <mc:Fallback xmlns="">
          <p:sp>
            <p:nvSpPr>
              <p:cNvPr id="23" name="Rectángulo 22">
                <a:extLst>
                  <a:ext uri="{FF2B5EF4-FFF2-40B4-BE49-F238E27FC236}">
                    <a16:creationId xmlns:a16="http://schemas.microsoft.com/office/drawing/2014/main" id="{0C452FA8-7CD6-2E4F-ABE8-FC2FD16A9BF0}"/>
                  </a:ext>
                </a:extLst>
              </p:cNvPr>
              <p:cNvSpPr>
                <a:spLocks noRot="1" noChangeAspect="1" noMove="1" noResize="1" noEditPoints="1" noAdjustHandles="1" noChangeArrowheads="1" noChangeShapeType="1" noTextEdit="1"/>
              </p:cNvSpPr>
              <p:nvPr/>
            </p:nvSpPr>
            <p:spPr>
              <a:xfrm>
                <a:off x="2079171" y="5211895"/>
                <a:ext cx="8820184" cy="987193"/>
              </a:xfrm>
              <a:prstGeom prst="rect">
                <a:avLst/>
              </a:prstGeom>
              <a:blipFill>
                <a:blip r:embed="rId6"/>
                <a:stretch>
                  <a:fillRect l="-576" t="-112821" b="-201282"/>
                </a:stretch>
              </a:blipFill>
            </p:spPr>
            <p:txBody>
              <a:bodyPr/>
              <a:lstStyle/>
              <a:p>
                <a:r>
                  <a:rPr lang="es-CL">
                    <a:noFill/>
                  </a:rPr>
                  <a:t> </a:t>
                </a:r>
              </a:p>
            </p:txBody>
          </p:sp>
        </mc:Fallback>
      </mc:AlternateContent>
    </p:spTree>
    <p:extLst>
      <p:ext uri="{BB962C8B-B14F-4D97-AF65-F5344CB8AC3E}">
        <p14:creationId xmlns:p14="http://schemas.microsoft.com/office/powerpoint/2010/main" val="33214330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6150C-338A-9C48-97A2-41072355BE87}"/>
              </a:ext>
            </a:extLst>
          </p:cNvPr>
          <p:cNvSpPr>
            <a:spLocks noGrp="1"/>
          </p:cNvSpPr>
          <p:nvPr>
            <p:ph type="ctrTitle"/>
          </p:nvPr>
        </p:nvSpPr>
        <p:spPr>
          <a:xfrm>
            <a:off x="2452439" y="658912"/>
            <a:ext cx="8738726" cy="594853"/>
          </a:xfrm>
        </p:spPr>
        <p:txBody>
          <a:bodyPr/>
          <a:lstStyle/>
          <a:p>
            <a:pPr algn="r"/>
            <a:r>
              <a:rPr lang="es-CL" dirty="0">
                <a:solidFill>
                  <a:schemeClr val="accent6">
                    <a:lumMod val="50000"/>
                  </a:schemeClr>
                </a:solidFill>
              </a:rPr>
              <a:t>Intervalo de Confianza para Proporciones</a:t>
            </a:r>
          </a:p>
        </p:txBody>
      </p:sp>
      <p:sp>
        <p:nvSpPr>
          <p:cNvPr id="4" name="Subtitle 2">
            <a:extLst>
              <a:ext uri="{FF2B5EF4-FFF2-40B4-BE49-F238E27FC236}">
                <a16:creationId xmlns:a16="http://schemas.microsoft.com/office/drawing/2014/main" id="{5E3D40D3-4799-DD4B-8126-18419D497AA9}"/>
              </a:ext>
            </a:extLst>
          </p:cNvPr>
          <p:cNvSpPr txBox="1">
            <a:spLocks/>
          </p:cNvSpPr>
          <p:nvPr/>
        </p:nvSpPr>
        <p:spPr>
          <a:xfrm>
            <a:off x="2452439" y="1289781"/>
            <a:ext cx="8738726" cy="880727"/>
          </a:xfrm>
          <a:prstGeom prst="rect">
            <a:avLst/>
          </a:prstGeom>
        </p:spPr>
        <p:txBody>
          <a:bodyPr anchor="t"/>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000" kern="1200">
                <a:solidFill>
                  <a:schemeClr val="tx1">
                    <a:lumMod val="75000"/>
                    <a:lumOff val="25000"/>
                  </a:schemeClr>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endParaRPr lang="es-ES_tradnl" b="1" dirty="0">
              <a:solidFill>
                <a:schemeClr val="accent6">
                  <a:lumMod val="50000"/>
                </a:schemeClr>
              </a:solidFill>
            </a:endParaRPr>
          </a:p>
        </p:txBody>
      </p:sp>
      <p:sp>
        <p:nvSpPr>
          <p:cNvPr id="88" name="Rectángulo 87">
            <a:extLst>
              <a:ext uri="{FF2B5EF4-FFF2-40B4-BE49-F238E27FC236}">
                <a16:creationId xmlns:a16="http://schemas.microsoft.com/office/drawing/2014/main" id="{983639E3-A493-4D49-BDB9-3CD3F76512AE}"/>
              </a:ext>
            </a:extLst>
          </p:cNvPr>
          <p:cNvSpPr/>
          <p:nvPr/>
        </p:nvSpPr>
        <p:spPr>
          <a:xfrm>
            <a:off x="5408341" y="5982432"/>
            <a:ext cx="3713357" cy="369332"/>
          </a:xfrm>
          <a:prstGeom prst="rect">
            <a:avLst/>
          </a:prstGeom>
        </p:spPr>
        <p:txBody>
          <a:bodyPr wrap="square">
            <a:spAutoFit/>
          </a:bodyPr>
          <a:lstStyle/>
          <a:p>
            <a:pPr algn="just"/>
            <a:endParaRPr lang="es-ES_tradnl" b="1" dirty="0">
              <a:solidFill>
                <a:schemeClr val="accent6">
                  <a:lumMod val="50000"/>
                </a:schemeClr>
              </a:solidFill>
            </a:endParaRPr>
          </a:p>
        </p:txBody>
      </p:sp>
      <p:sp>
        <p:nvSpPr>
          <p:cNvPr id="9" name="2 Rectángulo">
            <a:extLst>
              <a:ext uri="{FF2B5EF4-FFF2-40B4-BE49-F238E27FC236}">
                <a16:creationId xmlns:a16="http://schemas.microsoft.com/office/drawing/2014/main" id="{9AF467AB-A0E3-0647-B042-538A0507659F}"/>
              </a:ext>
            </a:extLst>
          </p:cNvPr>
          <p:cNvSpPr>
            <a:spLocks noChangeArrowheads="1"/>
          </p:cNvSpPr>
          <p:nvPr/>
        </p:nvSpPr>
        <p:spPr bwMode="auto">
          <a:xfrm>
            <a:off x="1970315" y="1530089"/>
            <a:ext cx="949257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100">
                <a:solidFill>
                  <a:schemeClr val="tx1"/>
                </a:solidFill>
                <a:latin typeface="Calibri" panose="020F0502020204030204" pitchFamily="34" charset="0"/>
              </a:defRPr>
            </a:lvl1pPr>
            <a:lvl2pPr marL="742950" indent="-285750">
              <a:defRPr sz="2100">
                <a:solidFill>
                  <a:schemeClr val="tx1"/>
                </a:solidFill>
                <a:latin typeface="Calibri" panose="020F0502020204030204" pitchFamily="34" charset="0"/>
              </a:defRPr>
            </a:lvl2pPr>
            <a:lvl3pPr marL="1143000" indent="-228600">
              <a:defRPr sz="2100">
                <a:solidFill>
                  <a:schemeClr val="tx1"/>
                </a:solidFill>
                <a:latin typeface="Calibri" panose="020F0502020204030204" pitchFamily="34" charset="0"/>
              </a:defRPr>
            </a:lvl3pPr>
            <a:lvl4pPr marL="1600200" indent="-228600">
              <a:defRPr sz="2100">
                <a:solidFill>
                  <a:schemeClr val="tx1"/>
                </a:solidFill>
                <a:latin typeface="Calibri" panose="020F0502020204030204" pitchFamily="34" charset="0"/>
              </a:defRPr>
            </a:lvl4pPr>
            <a:lvl5pPr marL="2057400" indent="-228600">
              <a:defRPr sz="2100">
                <a:solidFill>
                  <a:schemeClr val="tx1"/>
                </a:solidFill>
                <a:latin typeface="Calibri" panose="020F0502020204030204" pitchFamily="34" charset="0"/>
              </a:defRPr>
            </a:lvl5pPr>
            <a:lvl6pPr marL="2514600" indent="-228600" defTabSz="1087438" eaLnBrk="0" fontAlgn="base" hangingPunct="0">
              <a:spcBef>
                <a:spcPct val="0"/>
              </a:spcBef>
              <a:spcAft>
                <a:spcPct val="0"/>
              </a:spcAft>
              <a:defRPr sz="2100">
                <a:solidFill>
                  <a:schemeClr val="tx1"/>
                </a:solidFill>
                <a:latin typeface="Calibri" panose="020F0502020204030204" pitchFamily="34" charset="0"/>
              </a:defRPr>
            </a:lvl6pPr>
            <a:lvl7pPr marL="2971800" indent="-228600" defTabSz="1087438" eaLnBrk="0" fontAlgn="base" hangingPunct="0">
              <a:spcBef>
                <a:spcPct val="0"/>
              </a:spcBef>
              <a:spcAft>
                <a:spcPct val="0"/>
              </a:spcAft>
              <a:defRPr sz="2100">
                <a:solidFill>
                  <a:schemeClr val="tx1"/>
                </a:solidFill>
                <a:latin typeface="Calibri" panose="020F0502020204030204" pitchFamily="34" charset="0"/>
              </a:defRPr>
            </a:lvl7pPr>
            <a:lvl8pPr marL="3429000" indent="-228600" defTabSz="1087438" eaLnBrk="0" fontAlgn="base" hangingPunct="0">
              <a:spcBef>
                <a:spcPct val="0"/>
              </a:spcBef>
              <a:spcAft>
                <a:spcPct val="0"/>
              </a:spcAft>
              <a:defRPr sz="2100">
                <a:solidFill>
                  <a:schemeClr val="tx1"/>
                </a:solidFill>
                <a:latin typeface="Calibri" panose="020F0502020204030204" pitchFamily="34" charset="0"/>
              </a:defRPr>
            </a:lvl8pPr>
            <a:lvl9pPr marL="3886200" indent="-228600" defTabSz="1087438" eaLnBrk="0" fontAlgn="base" hangingPunct="0">
              <a:spcBef>
                <a:spcPct val="0"/>
              </a:spcBef>
              <a:spcAft>
                <a:spcPct val="0"/>
              </a:spcAft>
              <a:defRPr sz="2100">
                <a:solidFill>
                  <a:schemeClr val="tx1"/>
                </a:solidFill>
                <a:latin typeface="Calibri" panose="020F0502020204030204" pitchFamily="34" charset="0"/>
              </a:defRPr>
            </a:lvl9pPr>
          </a:lstStyle>
          <a:p>
            <a:pPr algn="just"/>
            <a:r>
              <a:rPr lang="es-ES" altLang="es-ES" sz="2000" dirty="0">
                <a:latin typeface="+mn-lt"/>
              </a:rPr>
              <a:t>Recordar que para n grande, la variable aleatorio Z:</a:t>
            </a:r>
            <a:endParaRPr lang="es-CL" altLang="es-ES" sz="2400" dirty="0">
              <a:latin typeface="+mn-lt"/>
            </a:endParaRPr>
          </a:p>
        </p:txBody>
      </p:sp>
      <p:sp>
        <p:nvSpPr>
          <p:cNvPr id="10" name="2 Rectángulo">
            <a:extLst>
              <a:ext uri="{FF2B5EF4-FFF2-40B4-BE49-F238E27FC236}">
                <a16:creationId xmlns:a16="http://schemas.microsoft.com/office/drawing/2014/main" id="{68CD1B8E-7B77-3048-A14A-3816A7424AA5}"/>
              </a:ext>
            </a:extLst>
          </p:cNvPr>
          <p:cNvSpPr>
            <a:spLocks noChangeArrowheads="1"/>
          </p:cNvSpPr>
          <p:nvPr/>
        </p:nvSpPr>
        <p:spPr bwMode="auto">
          <a:xfrm>
            <a:off x="1970314" y="3572069"/>
            <a:ext cx="655279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100">
                <a:solidFill>
                  <a:schemeClr val="tx1"/>
                </a:solidFill>
                <a:latin typeface="Calibri" panose="020F0502020204030204" pitchFamily="34" charset="0"/>
              </a:defRPr>
            </a:lvl1pPr>
            <a:lvl2pPr marL="742950" indent="-285750">
              <a:defRPr sz="2100">
                <a:solidFill>
                  <a:schemeClr val="tx1"/>
                </a:solidFill>
                <a:latin typeface="Calibri" panose="020F0502020204030204" pitchFamily="34" charset="0"/>
              </a:defRPr>
            </a:lvl2pPr>
            <a:lvl3pPr marL="1143000" indent="-228600">
              <a:defRPr sz="2100">
                <a:solidFill>
                  <a:schemeClr val="tx1"/>
                </a:solidFill>
                <a:latin typeface="Calibri" panose="020F0502020204030204" pitchFamily="34" charset="0"/>
              </a:defRPr>
            </a:lvl3pPr>
            <a:lvl4pPr marL="1600200" indent="-228600">
              <a:defRPr sz="2100">
                <a:solidFill>
                  <a:schemeClr val="tx1"/>
                </a:solidFill>
                <a:latin typeface="Calibri" panose="020F0502020204030204" pitchFamily="34" charset="0"/>
              </a:defRPr>
            </a:lvl4pPr>
            <a:lvl5pPr marL="2057400" indent="-228600">
              <a:defRPr sz="2100">
                <a:solidFill>
                  <a:schemeClr val="tx1"/>
                </a:solidFill>
                <a:latin typeface="Calibri" panose="020F0502020204030204" pitchFamily="34" charset="0"/>
              </a:defRPr>
            </a:lvl5pPr>
            <a:lvl6pPr marL="2514600" indent="-228600" defTabSz="1087438" eaLnBrk="0" fontAlgn="base" hangingPunct="0">
              <a:spcBef>
                <a:spcPct val="0"/>
              </a:spcBef>
              <a:spcAft>
                <a:spcPct val="0"/>
              </a:spcAft>
              <a:defRPr sz="2100">
                <a:solidFill>
                  <a:schemeClr val="tx1"/>
                </a:solidFill>
                <a:latin typeface="Calibri" panose="020F0502020204030204" pitchFamily="34" charset="0"/>
              </a:defRPr>
            </a:lvl6pPr>
            <a:lvl7pPr marL="2971800" indent="-228600" defTabSz="1087438" eaLnBrk="0" fontAlgn="base" hangingPunct="0">
              <a:spcBef>
                <a:spcPct val="0"/>
              </a:spcBef>
              <a:spcAft>
                <a:spcPct val="0"/>
              </a:spcAft>
              <a:defRPr sz="2100">
                <a:solidFill>
                  <a:schemeClr val="tx1"/>
                </a:solidFill>
                <a:latin typeface="Calibri" panose="020F0502020204030204" pitchFamily="34" charset="0"/>
              </a:defRPr>
            </a:lvl7pPr>
            <a:lvl8pPr marL="3429000" indent="-228600" defTabSz="1087438" eaLnBrk="0" fontAlgn="base" hangingPunct="0">
              <a:spcBef>
                <a:spcPct val="0"/>
              </a:spcBef>
              <a:spcAft>
                <a:spcPct val="0"/>
              </a:spcAft>
              <a:defRPr sz="2100">
                <a:solidFill>
                  <a:schemeClr val="tx1"/>
                </a:solidFill>
                <a:latin typeface="Calibri" panose="020F0502020204030204" pitchFamily="34" charset="0"/>
              </a:defRPr>
            </a:lvl8pPr>
            <a:lvl9pPr marL="3886200" indent="-228600" defTabSz="1087438" eaLnBrk="0" fontAlgn="base" hangingPunct="0">
              <a:spcBef>
                <a:spcPct val="0"/>
              </a:spcBef>
              <a:spcAft>
                <a:spcPct val="0"/>
              </a:spcAft>
              <a:defRPr sz="2100">
                <a:solidFill>
                  <a:schemeClr val="tx1"/>
                </a:solidFill>
                <a:latin typeface="Calibri" panose="020F0502020204030204" pitchFamily="34" charset="0"/>
              </a:defRPr>
            </a:lvl9pPr>
          </a:lstStyle>
          <a:p>
            <a:pPr algn="just"/>
            <a:r>
              <a:rPr lang="es-ES" altLang="es-ES" sz="2000" dirty="0">
                <a:latin typeface="+mn-lt"/>
              </a:rPr>
              <a:t>Entonces puede demostrarse que la distribución :</a:t>
            </a:r>
          </a:p>
        </p:txBody>
      </p:sp>
      <mc:AlternateContent xmlns:mc="http://schemas.openxmlformats.org/markup-compatibility/2006" xmlns:a14="http://schemas.microsoft.com/office/drawing/2010/main">
        <mc:Choice Requires="a14">
          <p:sp>
            <p:nvSpPr>
              <p:cNvPr id="3" name="Rectángulo 2">
                <a:extLst>
                  <a:ext uri="{FF2B5EF4-FFF2-40B4-BE49-F238E27FC236}">
                    <a16:creationId xmlns:a16="http://schemas.microsoft.com/office/drawing/2014/main" id="{4B136A82-A330-CA4A-BF5F-A22DEEBC9C9B}"/>
                  </a:ext>
                </a:extLst>
              </p:cNvPr>
              <p:cNvSpPr/>
              <p:nvPr/>
            </p:nvSpPr>
            <p:spPr>
              <a:xfrm>
                <a:off x="5103955" y="4293829"/>
                <a:ext cx="1213345" cy="1079911"/>
              </a:xfrm>
              <a:prstGeom prst="rect">
                <a:avLst/>
              </a:prstGeom>
            </p:spPr>
            <p:txBody>
              <a:bodyPr wrap="none">
                <a:spAutoFit/>
              </a:bodyPr>
              <a:lstStyle/>
              <a:p>
                <a:pPr algn="ctr"/>
                <a:r>
                  <a:rPr lang="es-ES" altLang="es-ES" sz="2400" dirty="0"/>
                  <a:t> </a:t>
                </a:r>
                <a14:m>
                  <m:oMath xmlns:m="http://schemas.openxmlformats.org/officeDocument/2006/math">
                    <m:f>
                      <m:fPr>
                        <m:ctrlPr>
                          <a:rPr lang="es-ES" altLang="es-ES" sz="2800" i="1">
                            <a:latin typeface="Cambria Math" panose="02040503050406030204" pitchFamily="18" charset="0"/>
                          </a:rPr>
                        </m:ctrlPr>
                      </m:fPr>
                      <m:num>
                        <m:acc>
                          <m:accPr>
                            <m:chr m:val="̂"/>
                            <m:ctrlPr>
                              <a:rPr lang="es-ES" altLang="es-ES" sz="2800" i="1">
                                <a:latin typeface="Cambria Math" panose="02040503050406030204" pitchFamily="18" charset="0"/>
                              </a:rPr>
                            </m:ctrlPr>
                          </m:accPr>
                          <m:e>
                            <m:r>
                              <a:rPr lang="es-ES" altLang="es-ES" sz="2800" i="1">
                                <a:latin typeface="Cambria Math" panose="02040503050406030204" pitchFamily="18" charset="0"/>
                              </a:rPr>
                              <m:t>𝑝</m:t>
                            </m:r>
                          </m:e>
                        </m:acc>
                        <m:r>
                          <a:rPr lang="es-ES" altLang="es-ES" sz="2800" i="1">
                            <a:latin typeface="Cambria Math" panose="02040503050406030204" pitchFamily="18" charset="0"/>
                          </a:rPr>
                          <m:t>−</m:t>
                        </m:r>
                        <m:r>
                          <a:rPr lang="es-ES" altLang="es-ES" sz="2800" i="1">
                            <a:latin typeface="Cambria Math" panose="02040503050406030204" pitchFamily="18" charset="0"/>
                          </a:rPr>
                          <m:t>𝑝</m:t>
                        </m:r>
                      </m:num>
                      <m:den>
                        <m:rad>
                          <m:radPr>
                            <m:degHide m:val="on"/>
                            <m:ctrlPr>
                              <a:rPr lang="es-ES" altLang="es-ES" sz="2800" i="1">
                                <a:latin typeface="Cambria Math" panose="02040503050406030204" pitchFamily="18" charset="0"/>
                              </a:rPr>
                            </m:ctrlPr>
                          </m:radPr>
                          <m:deg/>
                          <m:e>
                            <m:f>
                              <m:fPr>
                                <m:ctrlPr>
                                  <a:rPr lang="es-ES" altLang="es-ES" sz="2800" i="1">
                                    <a:latin typeface="Cambria Math" panose="02040503050406030204" pitchFamily="18" charset="0"/>
                                  </a:rPr>
                                </m:ctrlPr>
                              </m:fPr>
                              <m:num>
                                <m:r>
                                  <a:rPr lang="es-ES" altLang="es-ES" sz="2800" i="1">
                                    <a:latin typeface="Cambria Math" panose="02040503050406030204" pitchFamily="18" charset="0"/>
                                  </a:rPr>
                                  <m:t>𝑝</m:t>
                                </m:r>
                                <m:r>
                                  <a:rPr lang="es-ES" altLang="es-ES" sz="2800" i="1">
                                    <a:latin typeface="Cambria Math" panose="02040503050406030204" pitchFamily="18" charset="0"/>
                                  </a:rPr>
                                  <m:t>(1−</m:t>
                                </m:r>
                                <m:r>
                                  <a:rPr lang="es-ES" altLang="es-ES" sz="2800" i="1">
                                    <a:latin typeface="Cambria Math" panose="02040503050406030204" pitchFamily="18" charset="0"/>
                                  </a:rPr>
                                  <m:t>𝑝</m:t>
                                </m:r>
                                <m:r>
                                  <a:rPr lang="es-ES" altLang="es-ES" sz="2800" i="1">
                                    <a:latin typeface="Cambria Math" panose="02040503050406030204" pitchFamily="18" charset="0"/>
                                  </a:rPr>
                                  <m:t>)</m:t>
                                </m:r>
                              </m:num>
                              <m:den>
                                <m:r>
                                  <a:rPr lang="es-ES" altLang="es-ES" sz="2800" i="1">
                                    <a:latin typeface="Cambria Math" panose="02040503050406030204" pitchFamily="18" charset="0"/>
                                  </a:rPr>
                                  <m:t>𝑛</m:t>
                                </m:r>
                              </m:den>
                            </m:f>
                          </m:e>
                        </m:rad>
                      </m:den>
                    </m:f>
                  </m:oMath>
                </a14:m>
                <a:endParaRPr lang="es-CL" altLang="es-ES" sz="2800" dirty="0"/>
              </a:p>
            </p:txBody>
          </p:sp>
        </mc:Choice>
        <mc:Fallback xmlns="">
          <p:sp>
            <p:nvSpPr>
              <p:cNvPr id="3" name="Rectángulo 2">
                <a:extLst>
                  <a:ext uri="{FF2B5EF4-FFF2-40B4-BE49-F238E27FC236}">
                    <a16:creationId xmlns:a16="http://schemas.microsoft.com/office/drawing/2014/main" id="{4B136A82-A330-CA4A-BF5F-A22DEEBC9C9B}"/>
                  </a:ext>
                </a:extLst>
              </p:cNvPr>
              <p:cNvSpPr>
                <a:spLocks noRot="1" noChangeAspect="1" noMove="1" noResize="1" noEditPoints="1" noAdjustHandles="1" noChangeArrowheads="1" noChangeShapeType="1" noTextEdit="1"/>
              </p:cNvSpPr>
              <p:nvPr/>
            </p:nvSpPr>
            <p:spPr>
              <a:xfrm>
                <a:off x="5103955" y="4293829"/>
                <a:ext cx="1213345" cy="1079911"/>
              </a:xfrm>
              <a:prstGeom prst="rect">
                <a:avLst/>
              </a:prstGeom>
              <a:blipFill>
                <a:blip r:embed="rId3"/>
                <a:stretch>
                  <a:fillRect t="-2299" r="-1031"/>
                </a:stretch>
              </a:blipFill>
            </p:spPr>
            <p:txBody>
              <a:bodyPr/>
              <a:lstStyle/>
              <a:p>
                <a:r>
                  <a:rPr lang="es-CL">
                    <a:noFill/>
                  </a:rPr>
                  <a:t> </a:t>
                </a:r>
              </a:p>
            </p:txBody>
          </p:sp>
        </mc:Fallback>
      </mc:AlternateContent>
      <mc:AlternateContent xmlns:mc="http://schemas.openxmlformats.org/markup-compatibility/2006" xmlns:a14="http://schemas.microsoft.com/office/drawing/2010/main">
        <mc:Choice Requires="a14">
          <p:sp>
            <p:nvSpPr>
              <p:cNvPr id="5" name="CuadroTexto 4">
                <a:extLst>
                  <a:ext uri="{FF2B5EF4-FFF2-40B4-BE49-F238E27FC236}">
                    <a16:creationId xmlns:a16="http://schemas.microsoft.com/office/drawing/2014/main" id="{BD10CB39-A3C9-D549-8F89-E7BD53D86711}"/>
                  </a:ext>
                </a:extLst>
              </p:cNvPr>
              <p:cNvSpPr txBox="1"/>
              <p:nvPr/>
            </p:nvSpPr>
            <p:spPr>
              <a:xfrm>
                <a:off x="4425244" y="2356589"/>
                <a:ext cx="3370603" cy="8464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ES" sz="2400" b="0" i="1" smtClean="0">
                          <a:latin typeface="Cambria Math" panose="02040503050406030204" pitchFamily="18" charset="0"/>
                        </a:rPr>
                        <m:t>𝑍</m:t>
                      </m:r>
                      <m:r>
                        <a:rPr lang="es-ES" sz="2400" b="0" i="1" smtClean="0">
                          <a:latin typeface="Cambria Math" panose="02040503050406030204" pitchFamily="18" charset="0"/>
                        </a:rPr>
                        <m:t>=</m:t>
                      </m:r>
                      <m:f>
                        <m:fPr>
                          <m:ctrlPr>
                            <a:rPr lang="es-ES" sz="2400" b="0" i="1" smtClean="0">
                              <a:latin typeface="Cambria Math" panose="02040503050406030204" pitchFamily="18" charset="0"/>
                            </a:rPr>
                          </m:ctrlPr>
                        </m:fPr>
                        <m:num>
                          <m:r>
                            <a:rPr lang="es-ES" sz="2400" b="0" i="1" smtClean="0">
                              <a:latin typeface="Cambria Math" panose="02040503050406030204" pitchFamily="18" charset="0"/>
                            </a:rPr>
                            <m:t>𝑋</m:t>
                          </m:r>
                          <m:r>
                            <a:rPr lang="es-ES" sz="2400" b="0" i="1" smtClean="0">
                              <a:latin typeface="Cambria Math" panose="02040503050406030204" pitchFamily="18" charset="0"/>
                            </a:rPr>
                            <m:t>−</m:t>
                          </m:r>
                          <m:r>
                            <a:rPr lang="es-ES" sz="2400" b="0" i="1" smtClean="0">
                              <a:latin typeface="Cambria Math" panose="02040503050406030204" pitchFamily="18" charset="0"/>
                            </a:rPr>
                            <m:t>𝑛𝑝</m:t>
                          </m:r>
                        </m:num>
                        <m:den>
                          <m:rad>
                            <m:radPr>
                              <m:degHide m:val="on"/>
                              <m:ctrlPr>
                                <a:rPr lang="es-ES" sz="2400" b="0" i="1" smtClean="0">
                                  <a:latin typeface="Cambria Math" panose="02040503050406030204" pitchFamily="18" charset="0"/>
                                </a:rPr>
                              </m:ctrlPr>
                            </m:radPr>
                            <m:deg/>
                            <m:e>
                              <m:r>
                                <a:rPr lang="es-ES" sz="2400" b="0" i="1" smtClean="0">
                                  <a:latin typeface="Cambria Math" panose="02040503050406030204" pitchFamily="18" charset="0"/>
                                </a:rPr>
                                <m:t>𝑛𝑝</m:t>
                              </m:r>
                              <m:r>
                                <a:rPr lang="es-ES" sz="2400" b="0" i="1" smtClean="0">
                                  <a:latin typeface="Cambria Math" panose="02040503050406030204" pitchFamily="18" charset="0"/>
                                </a:rPr>
                                <m:t>(1−</m:t>
                              </m:r>
                              <m:r>
                                <a:rPr lang="es-ES" sz="2400" b="0" i="1" smtClean="0">
                                  <a:latin typeface="Cambria Math" panose="02040503050406030204" pitchFamily="18" charset="0"/>
                                </a:rPr>
                                <m:t>𝑝</m:t>
                              </m:r>
                              <m:r>
                                <a:rPr lang="es-ES" sz="2400" b="0" i="1" smtClean="0">
                                  <a:latin typeface="Cambria Math" panose="02040503050406030204" pitchFamily="18" charset="0"/>
                                </a:rPr>
                                <m:t>)</m:t>
                              </m:r>
                            </m:e>
                          </m:rad>
                        </m:den>
                      </m:f>
                      <m:r>
                        <a:rPr lang="es-ES" sz="2400" b="0" i="1" smtClean="0">
                          <a:latin typeface="Cambria Math" panose="02040503050406030204" pitchFamily="18" charset="0"/>
                          <a:ea typeface="Cambria Math" panose="02040503050406030204" pitchFamily="18" charset="0"/>
                        </a:rPr>
                        <m:t>~</m:t>
                      </m:r>
                      <m:r>
                        <a:rPr lang="es-ES" sz="2400" b="0" i="1" smtClean="0">
                          <a:latin typeface="Cambria Math" panose="02040503050406030204" pitchFamily="18" charset="0"/>
                          <a:ea typeface="Cambria Math" panose="02040503050406030204" pitchFamily="18" charset="0"/>
                        </a:rPr>
                        <m:t>𝑁</m:t>
                      </m:r>
                      <m:r>
                        <a:rPr lang="es-ES" sz="2400" b="0" i="1" smtClean="0">
                          <a:latin typeface="Cambria Math" panose="02040503050406030204" pitchFamily="18" charset="0"/>
                          <a:ea typeface="Cambria Math" panose="02040503050406030204" pitchFamily="18" charset="0"/>
                        </a:rPr>
                        <m:t>(0,1)</m:t>
                      </m:r>
                    </m:oMath>
                  </m:oMathPara>
                </a14:m>
                <a:endParaRPr lang="es-CL" sz="2400" dirty="0"/>
              </a:p>
            </p:txBody>
          </p:sp>
        </mc:Choice>
        <mc:Fallback xmlns="">
          <p:sp>
            <p:nvSpPr>
              <p:cNvPr id="5" name="CuadroTexto 4">
                <a:extLst>
                  <a:ext uri="{FF2B5EF4-FFF2-40B4-BE49-F238E27FC236}">
                    <a16:creationId xmlns:a16="http://schemas.microsoft.com/office/drawing/2014/main" id="{BD10CB39-A3C9-D549-8F89-E7BD53D86711}"/>
                  </a:ext>
                </a:extLst>
              </p:cNvPr>
              <p:cNvSpPr txBox="1">
                <a:spLocks noRot="1" noChangeAspect="1" noMove="1" noResize="1" noEditPoints="1" noAdjustHandles="1" noChangeArrowheads="1" noChangeShapeType="1" noTextEdit="1"/>
              </p:cNvSpPr>
              <p:nvPr/>
            </p:nvSpPr>
            <p:spPr>
              <a:xfrm>
                <a:off x="4425244" y="2356589"/>
                <a:ext cx="3370603" cy="846450"/>
              </a:xfrm>
              <a:prstGeom prst="rect">
                <a:avLst/>
              </a:prstGeom>
              <a:blipFill>
                <a:blip r:embed="rId4"/>
                <a:stretch>
                  <a:fillRect l="-1504" r="-3008" b="-11765"/>
                </a:stretch>
              </a:blipFill>
            </p:spPr>
            <p:txBody>
              <a:bodyPr/>
              <a:lstStyle/>
              <a:p>
                <a:r>
                  <a:rPr lang="es-CL">
                    <a:noFill/>
                  </a:rPr>
                  <a:t> </a:t>
                </a:r>
              </a:p>
            </p:txBody>
          </p:sp>
        </mc:Fallback>
      </mc:AlternateContent>
      <p:sp>
        <p:nvSpPr>
          <p:cNvPr id="11" name="2 Rectángulo">
            <a:extLst>
              <a:ext uri="{FF2B5EF4-FFF2-40B4-BE49-F238E27FC236}">
                <a16:creationId xmlns:a16="http://schemas.microsoft.com/office/drawing/2014/main" id="{B021D415-139A-5B47-A77D-7D4C78E6B081}"/>
              </a:ext>
            </a:extLst>
          </p:cNvPr>
          <p:cNvSpPr>
            <a:spLocks noChangeArrowheads="1"/>
          </p:cNvSpPr>
          <p:nvPr/>
        </p:nvSpPr>
        <p:spPr bwMode="auto">
          <a:xfrm>
            <a:off x="1970313" y="5651416"/>
            <a:ext cx="655279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100">
                <a:solidFill>
                  <a:schemeClr val="tx1"/>
                </a:solidFill>
                <a:latin typeface="Calibri" panose="020F0502020204030204" pitchFamily="34" charset="0"/>
              </a:defRPr>
            </a:lvl1pPr>
            <a:lvl2pPr marL="742950" indent="-285750">
              <a:defRPr sz="2100">
                <a:solidFill>
                  <a:schemeClr val="tx1"/>
                </a:solidFill>
                <a:latin typeface="Calibri" panose="020F0502020204030204" pitchFamily="34" charset="0"/>
              </a:defRPr>
            </a:lvl2pPr>
            <a:lvl3pPr marL="1143000" indent="-228600">
              <a:defRPr sz="2100">
                <a:solidFill>
                  <a:schemeClr val="tx1"/>
                </a:solidFill>
                <a:latin typeface="Calibri" panose="020F0502020204030204" pitchFamily="34" charset="0"/>
              </a:defRPr>
            </a:lvl3pPr>
            <a:lvl4pPr marL="1600200" indent="-228600">
              <a:defRPr sz="2100">
                <a:solidFill>
                  <a:schemeClr val="tx1"/>
                </a:solidFill>
                <a:latin typeface="Calibri" panose="020F0502020204030204" pitchFamily="34" charset="0"/>
              </a:defRPr>
            </a:lvl4pPr>
            <a:lvl5pPr marL="2057400" indent="-228600">
              <a:defRPr sz="2100">
                <a:solidFill>
                  <a:schemeClr val="tx1"/>
                </a:solidFill>
                <a:latin typeface="Calibri" panose="020F0502020204030204" pitchFamily="34" charset="0"/>
              </a:defRPr>
            </a:lvl5pPr>
            <a:lvl6pPr marL="2514600" indent="-228600" defTabSz="1087438" eaLnBrk="0" fontAlgn="base" hangingPunct="0">
              <a:spcBef>
                <a:spcPct val="0"/>
              </a:spcBef>
              <a:spcAft>
                <a:spcPct val="0"/>
              </a:spcAft>
              <a:defRPr sz="2100">
                <a:solidFill>
                  <a:schemeClr val="tx1"/>
                </a:solidFill>
                <a:latin typeface="Calibri" panose="020F0502020204030204" pitchFamily="34" charset="0"/>
              </a:defRPr>
            </a:lvl6pPr>
            <a:lvl7pPr marL="2971800" indent="-228600" defTabSz="1087438" eaLnBrk="0" fontAlgn="base" hangingPunct="0">
              <a:spcBef>
                <a:spcPct val="0"/>
              </a:spcBef>
              <a:spcAft>
                <a:spcPct val="0"/>
              </a:spcAft>
              <a:defRPr sz="2100">
                <a:solidFill>
                  <a:schemeClr val="tx1"/>
                </a:solidFill>
                <a:latin typeface="Calibri" panose="020F0502020204030204" pitchFamily="34" charset="0"/>
              </a:defRPr>
            </a:lvl7pPr>
            <a:lvl8pPr marL="3429000" indent="-228600" defTabSz="1087438" eaLnBrk="0" fontAlgn="base" hangingPunct="0">
              <a:spcBef>
                <a:spcPct val="0"/>
              </a:spcBef>
              <a:spcAft>
                <a:spcPct val="0"/>
              </a:spcAft>
              <a:defRPr sz="2100">
                <a:solidFill>
                  <a:schemeClr val="tx1"/>
                </a:solidFill>
                <a:latin typeface="Calibri" panose="020F0502020204030204" pitchFamily="34" charset="0"/>
              </a:defRPr>
            </a:lvl8pPr>
            <a:lvl9pPr marL="3886200" indent="-228600" defTabSz="1087438" eaLnBrk="0" fontAlgn="base" hangingPunct="0">
              <a:spcBef>
                <a:spcPct val="0"/>
              </a:spcBef>
              <a:spcAft>
                <a:spcPct val="0"/>
              </a:spcAft>
              <a:defRPr sz="2100">
                <a:solidFill>
                  <a:schemeClr val="tx1"/>
                </a:solidFill>
                <a:latin typeface="Calibri" panose="020F0502020204030204" pitchFamily="34" charset="0"/>
              </a:defRPr>
            </a:lvl9pPr>
          </a:lstStyle>
          <a:p>
            <a:pPr algn="just"/>
            <a:r>
              <a:rPr lang="es-ES" altLang="es-ES" sz="2000" dirty="0">
                <a:latin typeface="+mn-lt"/>
              </a:rPr>
              <a:t>También tiende a una N(0,1) para n grande.</a:t>
            </a:r>
          </a:p>
        </p:txBody>
      </p:sp>
    </p:spTree>
    <p:extLst>
      <p:ext uri="{BB962C8B-B14F-4D97-AF65-F5344CB8AC3E}">
        <p14:creationId xmlns:p14="http://schemas.microsoft.com/office/powerpoint/2010/main" val="17121074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6150C-338A-9C48-97A2-41072355BE87}"/>
              </a:ext>
            </a:extLst>
          </p:cNvPr>
          <p:cNvSpPr>
            <a:spLocks noGrp="1"/>
          </p:cNvSpPr>
          <p:nvPr>
            <p:ph type="ctrTitle"/>
          </p:nvPr>
        </p:nvSpPr>
        <p:spPr>
          <a:xfrm>
            <a:off x="2452439" y="658912"/>
            <a:ext cx="8738726" cy="594853"/>
          </a:xfrm>
        </p:spPr>
        <p:txBody>
          <a:bodyPr/>
          <a:lstStyle/>
          <a:p>
            <a:pPr algn="r"/>
            <a:r>
              <a:rPr lang="es-CL" dirty="0">
                <a:solidFill>
                  <a:schemeClr val="accent6">
                    <a:lumMod val="50000"/>
                  </a:schemeClr>
                </a:solidFill>
              </a:rPr>
              <a:t>Intervalo de Confianza para Proporciones</a:t>
            </a:r>
          </a:p>
        </p:txBody>
      </p:sp>
      <p:sp>
        <p:nvSpPr>
          <p:cNvPr id="4" name="Subtitle 2">
            <a:extLst>
              <a:ext uri="{FF2B5EF4-FFF2-40B4-BE49-F238E27FC236}">
                <a16:creationId xmlns:a16="http://schemas.microsoft.com/office/drawing/2014/main" id="{5E3D40D3-4799-DD4B-8126-18419D497AA9}"/>
              </a:ext>
            </a:extLst>
          </p:cNvPr>
          <p:cNvSpPr txBox="1">
            <a:spLocks/>
          </p:cNvSpPr>
          <p:nvPr/>
        </p:nvSpPr>
        <p:spPr>
          <a:xfrm>
            <a:off x="2452439" y="1289781"/>
            <a:ext cx="8738726" cy="880727"/>
          </a:xfrm>
          <a:prstGeom prst="rect">
            <a:avLst/>
          </a:prstGeom>
        </p:spPr>
        <p:txBody>
          <a:bodyPr anchor="t"/>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000" kern="1200">
                <a:solidFill>
                  <a:schemeClr val="tx1">
                    <a:lumMod val="75000"/>
                    <a:lumOff val="25000"/>
                  </a:schemeClr>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endParaRPr lang="es-ES_tradnl" b="1" dirty="0">
              <a:solidFill>
                <a:schemeClr val="accent6">
                  <a:lumMod val="50000"/>
                </a:schemeClr>
              </a:solidFill>
            </a:endParaRPr>
          </a:p>
        </p:txBody>
      </p:sp>
      <p:sp>
        <p:nvSpPr>
          <p:cNvPr id="88" name="Rectángulo 87">
            <a:extLst>
              <a:ext uri="{FF2B5EF4-FFF2-40B4-BE49-F238E27FC236}">
                <a16:creationId xmlns:a16="http://schemas.microsoft.com/office/drawing/2014/main" id="{983639E3-A493-4D49-BDB9-3CD3F76512AE}"/>
              </a:ext>
            </a:extLst>
          </p:cNvPr>
          <p:cNvSpPr/>
          <p:nvPr/>
        </p:nvSpPr>
        <p:spPr>
          <a:xfrm>
            <a:off x="5408341" y="5982432"/>
            <a:ext cx="3713357" cy="369332"/>
          </a:xfrm>
          <a:prstGeom prst="rect">
            <a:avLst/>
          </a:prstGeom>
        </p:spPr>
        <p:txBody>
          <a:bodyPr wrap="square">
            <a:spAutoFit/>
          </a:bodyPr>
          <a:lstStyle/>
          <a:p>
            <a:pPr algn="just"/>
            <a:endParaRPr lang="es-ES_tradnl" b="1" dirty="0">
              <a:solidFill>
                <a:schemeClr val="accent6">
                  <a:lumMod val="50000"/>
                </a:schemeClr>
              </a:solidFill>
            </a:endParaRPr>
          </a:p>
        </p:txBody>
      </p:sp>
      <p:pic>
        <p:nvPicPr>
          <p:cNvPr id="7" name="Picture 3">
            <a:extLst>
              <a:ext uri="{FF2B5EF4-FFF2-40B4-BE49-F238E27FC236}">
                <a16:creationId xmlns:a16="http://schemas.microsoft.com/office/drawing/2014/main" id="{E25E91BA-E288-6E4A-9CA1-A042576938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3084" r="27745"/>
          <a:stretch>
            <a:fillRect/>
          </a:stretch>
        </p:blipFill>
        <p:spPr bwMode="auto">
          <a:xfrm>
            <a:off x="5412511" y="1780816"/>
            <a:ext cx="2608177" cy="12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2 Rectángulo">
            <a:extLst>
              <a:ext uri="{FF2B5EF4-FFF2-40B4-BE49-F238E27FC236}">
                <a16:creationId xmlns:a16="http://schemas.microsoft.com/office/drawing/2014/main" id="{9AF467AB-A0E3-0647-B042-538A0507659F}"/>
              </a:ext>
            </a:extLst>
          </p:cNvPr>
          <p:cNvSpPr>
            <a:spLocks noChangeArrowheads="1"/>
          </p:cNvSpPr>
          <p:nvPr/>
        </p:nvSpPr>
        <p:spPr bwMode="auto">
          <a:xfrm>
            <a:off x="1970315" y="1530089"/>
            <a:ext cx="949257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100">
                <a:solidFill>
                  <a:schemeClr val="tx1"/>
                </a:solidFill>
                <a:latin typeface="Calibri" panose="020F0502020204030204" pitchFamily="34" charset="0"/>
              </a:defRPr>
            </a:lvl1pPr>
            <a:lvl2pPr marL="742950" indent="-285750">
              <a:defRPr sz="2100">
                <a:solidFill>
                  <a:schemeClr val="tx1"/>
                </a:solidFill>
                <a:latin typeface="Calibri" panose="020F0502020204030204" pitchFamily="34" charset="0"/>
              </a:defRPr>
            </a:lvl2pPr>
            <a:lvl3pPr marL="1143000" indent="-228600">
              <a:defRPr sz="2100">
                <a:solidFill>
                  <a:schemeClr val="tx1"/>
                </a:solidFill>
                <a:latin typeface="Calibri" panose="020F0502020204030204" pitchFamily="34" charset="0"/>
              </a:defRPr>
            </a:lvl3pPr>
            <a:lvl4pPr marL="1600200" indent="-228600">
              <a:defRPr sz="2100">
                <a:solidFill>
                  <a:schemeClr val="tx1"/>
                </a:solidFill>
                <a:latin typeface="Calibri" panose="020F0502020204030204" pitchFamily="34" charset="0"/>
              </a:defRPr>
            </a:lvl4pPr>
            <a:lvl5pPr marL="2057400" indent="-228600">
              <a:defRPr sz="2100">
                <a:solidFill>
                  <a:schemeClr val="tx1"/>
                </a:solidFill>
                <a:latin typeface="Calibri" panose="020F0502020204030204" pitchFamily="34" charset="0"/>
              </a:defRPr>
            </a:lvl5pPr>
            <a:lvl6pPr marL="2514600" indent="-228600" defTabSz="1087438" eaLnBrk="0" fontAlgn="base" hangingPunct="0">
              <a:spcBef>
                <a:spcPct val="0"/>
              </a:spcBef>
              <a:spcAft>
                <a:spcPct val="0"/>
              </a:spcAft>
              <a:defRPr sz="2100">
                <a:solidFill>
                  <a:schemeClr val="tx1"/>
                </a:solidFill>
                <a:latin typeface="Calibri" panose="020F0502020204030204" pitchFamily="34" charset="0"/>
              </a:defRPr>
            </a:lvl6pPr>
            <a:lvl7pPr marL="2971800" indent="-228600" defTabSz="1087438" eaLnBrk="0" fontAlgn="base" hangingPunct="0">
              <a:spcBef>
                <a:spcPct val="0"/>
              </a:spcBef>
              <a:spcAft>
                <a:spcPct val="0"/>
              </a:spcAft>
              <a:defRPr sz="2100">
                <a:solidFill>
                  <a:schemeClr val="tx1"/>
                </a:solidFill>
                <a:latin typeface="Calibri" panose="020F0502020204030204" pitchFamily="34" charset="0"/>
              </a:defRPr>
            </a:lvl7pPr>
            <a:lvl8pPr marL="3429000" indent="-228600" defTabSz="1087438" eaLnBrk="0" fontAlgn="base" hangingPunct="0">
              <a:spcBef>
                <a:spcPct val="0"/>
              </a:spcBef>
              <a:spcAft>
                <a:spcPct val="0"/>
              </a:spcAft>
              <a:defRPr sz="2100">
                <a:solidFill>
                  <a:schemeClr val="tx1"/>
                </a:solidFill>
                <a:latin typeface="Calibri" panose="020F0502020204030204" pitchFamily="34" charset="0"/>
              </a:defRPr>
            </a:lvl8pPr>
            <a:lvl9pPr marL="3886200" indent="-228600" defTabSz="1087438" eaLnBrk="0" fontAlgn="base" hangingPunct="0">
              <a:spcBef>
                <a:spcPct val="0"/>
              </a:spcBef>
              <a:spcAft>
                <a:spcPct val="0"/>
              </a:spcAft>
              <a:defRPr sz="2100">
                <a:solidFill>
                  <a:schemeClr val="tx1"/>
                </a:solidFill>
                <a:latin typeface="Calibri" panose="020F0502020204030204" pitchFamily="34" charset="0"/>
              </a:defRPr>
            </a:lvl9pPr>
          </a:lstStyle>
          <a:p>
            <a:pPr algn="just"/>
            <a:r>
              <a:rPr lang="es-ES" altLang="es-ES" sz="2000" dirty="0">
                <a:latin typeface="+mn-lt"/>
              </a:rPr>
              <a:t>Entonces:</a:t>
            </a:r>
            <a:endParaRPr lang="es-CL" altLang="es-ES" sz="2400" dirty="0">
              <a:latin typeface="+mn-lt"/>
            </a:endParaRPr>
          </a:p>
        </p:txBody>
      </p:sp>
      <p:sp>
        <p:nvSpPr>
          <p:cNvPr id="10" name="2 Rectángulo">
            <a:extLst>
              <a:ext uri="{FF2B5EF4-FFF2-40B4-BE49-F238E27FC236}">
                <a16:creationId xmlns:a16="http://schemas.microsoft.com/office/drawing/2014/main" id="{68CD1B8E-7B77-3048-A14A-3816A7424AA5}"/>
              </a:ext>
            </a:extLst>
          </p:cNvPr>
          <p:cNvSpPr>
            <a:spLocks noChangeArrowheads="1"/>
          </p:cNvSpPr>
          <p:nvPr/>
        </p:nvSpPr>
        <p:spPr bwMode="auto">
          <a:xfrm>
            <a:off x="1970315" y="3572069"/>
            <a:ext cx="200337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100">
                <a:solidFill>
                  <a:schemeClr val="tx1"/>
                </a:solidFill>
                <a:latin typeface="Calibri" panose="020F0502020204030204" pitchFamily="34" charset="0"/>
              </a:defRPr>
            </a:lvl1pPr>
            <a:lvl2pPr marL="742950" indent="-285750">
              <a:defRPr sz="2100">
                <a:solidFill>
                  <a:schemeClr val="tx1"/>
                </a:solidFill>
                <a:latin typeface="Calibri" panose="020F0502020204030204" pitchFamily="34" charset="0"/>
              </a:defRPr>
            </a:lvl2pPr>
            <a:lvl3pPr marL="1143000" indent="-228600">
              <a:defRPr sz="2100">
                <a:solidFill>
                  <a:schemeClr val="tx1"/>
                </a:solidFill>
                <a:latin typeface="Calibri" panose="020F0502020204030204" pitchFamily="34" charset="0"/>
              </a:defRPr>
            </a:lvl3pPr>
            <a:lvl4pPr marL="1600200" indent="-228600">
              <a:defRPr sz="2100">
                <a:solidFill>
                  <a:schemeClr val="tx1"/>
                </a:solidFill>
                <a:latin typeface="Calibri" panose="020F0502020204030204" pitchFamily="34" charset="0"/>
              </a:defRPr>
            </a:lvl4pPr>
            <a:lvl5pPr marL="2057400" indent="-228600">
              <a:defRPr sz="2100">
                <a:solidFill>
                  <a:schemeClr val="tx1"/>
                </a:solidFill>
                <a:latin typeface="Calibri" panose="020F0502020204030204" pitchFamily="34" charset="0"/>
              </a:defRPr>
            </a:lvl5pPr>
            <a:lvl6pPr marL="2514600" indent="-228600" defTabSz="1087438" eaLnBrk="0" fontAlgn="base" hangingPunct="0">
              <a:spcBef>
                <a:spcPct val="0"/>
              </a:spcBef>
              <a:spcAft>
                <a:spcPct val="0"/>
              </a:spcAft>
              <a:defRPr sz="2100">
                <a:solidFill>
                  <a:schemeClr val="tx1"/>
                </a:solidFill>
                <a:latin typeface="Calibri" panose="020F0502020204030204" pitchFamily="34" charset="0"/>
              </a:defRPr>
            </a:lvl6pPr>
            <a:lvl7pPr marL="2971800" indent="-228600" defTabSz="1087438" eaLnBrk="0" fontAlgn="base" hangingPunct="0">
              <a:spcBef>
                <a:spcPct val="0"/>
              </a:spcBef>
              <a:spcAft>
                <a:spcPct val="0"/>
              </a:spcAft>
              <a:defRPr sz="2100">
                <a:solidFill>
                  <a:schemeClr val="tx1"/>
                </a:solidFill>
                <a:latin typeface="Calibri" panose="020F0502020204030204" pitchFamily="34" charset="0"/>
              </a:defRPr>
            </a:lvl7pPr>
            <a:lvl8pPr marL="3429000" indent="-228600" defTabSz="1087438" eaLnBrk="0" fontAlgn="base" hangingPunct="0">
              <a:spcBef>
                <a:spcPct val="0"/>
              </a:spcBef>
              <a:spcAft>
                <a:spcPct val="0"/>
              </a:spcAft>
              <a:defRPr sz="2100">
                <a:solidFill>
                  <a:schemeClr val="tx1"/>
                </a:solidFill>
                <a:latin typeface="Calibri" panose="020F0502020204030204" pitchFamily="34" charset="0"/>
              </a:defRPr>
            </a:lvl8pPr>
            <a:lvl9pPr marL="3886200" indent="-228600" defTabSz="1087438" eaLnBrk="0" fontAlgn="base" hangingPunct="0">
              <a:spcBef>
                <a:spcPct val="0"/>
              </a:spcBef>
              <a:spcAft>
                <a:spcPct val="0"/>
              </a:spcAft>
              <a:defRPr sz="2100">
                <a:solidFill>
                  <a:schemeClr val="tx1"/>
                </a:solidFill>
                <a:latin typeface="Calibri" panose="020F0502020204030204" pitchFamily="34" charset="0"/>
              </a:defRPr>
            </a:lvl9pPr>
          </a:lstStyle>
          <a:p>
            <a:pPr algn="just"/>
            <a:r>
              <a:rPr lang="es-ES" altLang="es-ES" sz="2000" dirty="0">
                <a:latin typeface="+mn-lt"/>
              </a:rPr>
              <a:t>Por lo tanto:</a:t>
            </a:r>
          </a:p>
        </p:txBody>
      </p:sp>
      <mc:AlternateContent xmlns:mc="http://schemas.openxmlformats.org/markup-compatibility/2006" xmlns:a14="http://schemas.microsoft.com/office/drawing/2010/main">
        <mc:Choice Requires="a14">
          <p:sp>
            <p:nvSpPr>
              <p:cNvPr id="3" name="Rectángulo 2">
                <a:extLst>
                  <a:ext uri="{FF2B5EF4-FFF2-40B4-BE49-F238E27FC236}">
                    <a16:creationId xmlns:a16="http://schemas.microsoft.com/office/drawing/2014/main" id="{4B136A82-A330-CA4A-BF5F-A22DEEBC9C9B}"/>
                  </a:ext>
                </a:extLst>
              </p:cNvPr>
              <p:cNvSpPr/>
              <p:nvPr/>
            </p:nvSpPr>
            <p:spPr>
              <a:xfrm>
                <a:off x="5086601" y="4248000"/>
                <a:ext cx="3259995" cy="1079911"/>
              </a:xfrm>
              <a:prstGeom prst="rect">
                <a:avLst/>
              </a:prstGeom>
            </p:spPr>
            <p:txBody>
              <a:bodyPr wrap="none">
                <a:spAutoFit/>
              </a:bodyPr>
              <a:lstStyle/>
              <a:p>
                <a:pPr algn="ctr"/>
                <a:r>
                  <a:rPr lang="es-ES" altLang="es-ES" sz="2400" dirty="0"/>
                  <a:t> </a:t>
                </a:r>
                <a14:m>
                  <m:oMath xmlns:m="http://schemas.openxmlformats.org/officeDocument/2006/math">
                    <m:r>
                      <a:rPr lang="es-ES" altLang="es-ES" sz="2800" i="1">
                        <a:latin typeface="Cambria Math" panose="02040503050406030204" pitchFamily="18" charset="0"/>
                      </a:rPr>
                      <m:t>𝑍</m:t>
                    </m:r>
                    <m:r>
                      <a:rPr lang="es-ES" altLang="es-ES" sz="2800" i="1">
                        <a:latin typeface="Cambria Math" panose="02040503050406030204" pitchFamily="18" charset="0"/>
                      </a:rPr>
                      <m:t>=</m:t>
                    </m:r>
                    <m:f>
                      <m:fPr>
                        <m:ctrlPr>
                          <a:rPr lang="es-ES" altLang="es-ES" sz="2800" i="1">
                            <a:latin typeface="Cambria Math" panose="02040503050406030204" pitchFamily="18" charset="0"/>
                          </a:rPr>
                        </m:ctrlPr>
                      </m:fPr>
                      <m:num>
                        <m:acc>
                          <m:accPr>
                            <m:chr m:val="̂"/>
                            <m:ctrlPr>
                              <a:rPr lang="es-ES" altLang="es-ES" sz="2800" i="1">
                                <a:latin typeface="Cambria Math" panose="02040503050406030204" pitchFamily="18" charset="0"/>
                              </a:rPr>
                            </m:ctrlPr>
                          </m:accPr>
                          <m:e>
                            <m:r>
                              <a:rPr lang="es-ES" altLang="es-ES" sz="2800" i="1">
                                <a:latin typeface="Cambria Math" panose="02040503050406030204" pitchFamily="18" charset="0"/>
                              </a:rPr>
                              <m:t>𝑝</m:t>
                            </m:r>
                          </m:e>
                        </m:acc>
                        <m:r>
                          <a:rPr lang="es-ES" altLang="es-ES" sz="2800" i="1">
                            <a:latin typeface="Cambria Math" panose="02040503050406030204" pitchFamily="18" charset="0"/>
                          </a:rPr>
                          <m:t>−</m:t>
                        </m:r>
                        <m:r>
                          <a:rPr lang="es-ES" altLang="es-ES" sz="2800" i="1">
                            <a:latin typeface="Cambria Math" panose="02040503050406030204" pitchFamily="18" charset="0"/>
                          </a:rPr>
                          <m:t>𝑝</m:t>
                        </m:r>
                      </m:num>
                      <m:den>
                        <m:rad>
                          <m:radPr>
                            <m:degHide m:val="on"/>
                            <m:ctrlPr>
                              <a:rPr lang="es-ES" altLang="es-ES" sz="2800" i="1">
                                <a:latin typeface="Cambria Math" panose="02040503050406030204" pitchFamily="18" charset="0"/>
                              </a:rPr>
                            </m:ctrlPr>
                          </m:radPr>
                          <m:deg/>
                          <m:e>
                            <m:f>
                              <m:fPr>
                                <m:ctrlPr>
                                  <a:rPr lang="es-ES" altLang="es-ES" sz="2800" i="1">
                                    <a:latin typeface="Cambria Math" panose="02040503050406030204" pitchFamily="18" charset="0"/>
                                  </a:rPr>
                                </m:ctrlPr>
                              </m:fPr>
                              <m:num>
                                <m:r>
                                  <a:rPr lang="es-ES" altLang="es-ES" sz="2800" i="1">
                                    <a:latin typeface="Cambria Math" panose="02040503050406030204" pitchFamily="18" charset="0"/>
                                  </a:rPr>
                                  <m:t>𝑝</m:t>
                                </m:r>
                                <m:r>
                                  <a:rPr lang="es-ES" altLang="es-ES" sz="2800" i="1">
                                    <a:latin typeface="Cambria Math" panose="02040503050406030204" pitchFamily="18" charset="0"/>
                                  </a:rPr>
                                  <m:t>(1−</m:t>
                                </m:r>
                                <m:r>
                                  <a:rPr lang="es-ES" altLang="es-ES" sz="2800" i="1">
                                    <a:latin typeface="Cambria Math" panose="02040503050406030204" pitchFamily="18" charset="0"/>
                                  </a:rPr>
                                  <m:t>𝑝</m:t>
                                </m:r>
                                <m:r>
                                  <a:rPr lang="es-ES" altLang="es-ES" sz="2800" i="1">
                                    <a:latin typeface="Cambria Math" panose="02040503050406030204" pitchFamily="18" charset="0"/>
                                  </a:rPr>
                                  <m:t>)</m:t>
                                </m:r>
                              </m:num>
                              <m:den>
                                <m:r>
                                  <a:rPr lang="es-ES" altLang="es-ES" sz="2800" i="1">
                                    <a:latin typeface="Cambria Math" panose="02040503050406030204" pitchFamily="18" charset="0"/>
                                  </a:rPr>
                                  <m:t>𝑛</m:t>
                                </m:r>
                              </m:den>
                            </m:f>
                          </m:e>
                        </m:rad>
                      </m:den>
                    </m:f>
                    <m:r>
                      <a:rPr lang="es-ES" altLang="es-ES" sz="2800" i="1">
                        <a:latin typeface="Cambria Math" panose="02040503050406030204" pitchFamily="18" charset="0"/>
                        <a:ea typeface="Cambria Math" panose="02040503050406030204" pitchFamily="18" charset="0"/>
                      </a:rPr>
                      <m:t>~</m:t>
                    </m:r>
                    <m:r>
                      <a:rPr lang="es-ES" altLang="es-ES" sz="2800" i="1">
                        <a:latin typeface="Cambria Math" panose="02040503050406030204" pitchFamily="18" charset="0"/>
                        <a:ea typeface="Cambria Math" panose="02040503050406030204" pitchFamily="18" charset="0"/>
                      </a:rPr>
                      <m:t>𝑁</m:t>
                    </m:r>
                    <m:r>
                      <a:rPr lang="es-ES" altLang="es-ES" sz="2800" i="1">
                        <a:latin typeface="Cambria Math" panose="02040503050406030204" pitchFamily="18" charset="0"/>
                        <a:ea typeface="Cambria Math" panose="02040503050406030204" pitchFamily="18" charset="0"/>
                      </a:rPr>
                      <m:t>(0,1)</m:t>
                    </m:r>
                  </m:oMath>
                </a14:m>
                <a:endParaRPr lang="es-CL" altLang="es-ES" sz="2800" dirty="0"/>
              </a:p>
            </p:txBody>
          </p:sp>
        </mc:Choice>
        <mc:Fallback xmlns="">
          <p:sp>
            <p:nvSpPr>
              <p:cNvPr id="3" name="Rectángulo 2">
                <a:extLst>
                  <a:ext uri="{FF2B5EF4-FFF2-40B4-BE49-F238E27FC236}">
                    <a16:creationId xmlns:a16="http://schemas.microsoft.com/office/drawing/2014/main" id="{4B136A82-A330-CA4A-BF5F-A22DEEBC9C9B}"/>
                  </a:ext>
                </a:extLst>
              </p:cNvPr>
              <p:cNvSpPr>
                <a:spLocks noRot="1" noChangeAspect="1" noMove="1" noResize="1" noEditPoints="1" noAdjustHandles="1" noChangeArrowheads="1" noChangeShapeType="1" noTextEdit="1"/>
              </p:cNvSpPr>
              <p:nvPr/>
            </p:nvSpPr>
            <p:spPr>
              <a:xfrm>
                <a:off x="5086601" y="4248000"/>
                <a:ext cx="3259995" cy="1079911"/>
              </a:xfrm>
              <a:prstGeom prst="rect">
                <a:avLst/>
              </a:prstGeom>
              <a:blipFill>
                <a:blip r:embed="rId4"/>
                <a:stretch>
                  <a:fillRect t="-2326" r="-1550"/>
                </a:stretch>
              </a:blipFill>
            </p:spPr>
            <p:txBody>
              <a:bodyPr/>
              <a:lstStyle/>
              <a:p>
                <a:r>
                  <a:rPr lang="es-CL">
                    <a:noFill/>
                  </a:rPr>
                  <a:t> </a:t>
                </a:r>
              </a:p>
            </p:txBody>
          </p:sp>
        </mc:Fallback>
      </mc:AlternateContent>
    </p:spTree>
    <p:extLst>
      <p:ext uri="{BB962C8B-B14F-4D97-AF65-F5344CB8AC3E}">
        <p14:creationId xmlns:p14="http://schemas.microsoft.com/office/powerpoint/2010/main" val="38314126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6150C-338A-9C48-97A2-41072355BE87}"/>
              </a:ext>
            </a:extLst>
          </p:cNvPr>
          <p:cNvSpPr>
            <a:spLocks noGrp="1"/>
          </p:cNvSpPr>
          <p:nvPr>
            <p:ph type="ctrTitle"/>
          </p:nvPr>
        </p:nvSpPr>
        <p:spPr>
          <a:xfrm>
            <a:off x="2452439" y="658912"/>
            <a:ext cx="8738726" cy="594853"/>
          </a:xfrm>
        </p:spPr>
        <p:txBody>
          <a:bodyPr>
            <a:normAutofit/>
          </a:bodyPr>
          <a:lstStyle/>
          <a:p>
            <a:pPr algn="r"/>
            <a:r>
              <a:rPr lang="es-CL" dirty="0">
                <a:solidFill>
                  <a:schemeClr val="accent6">
                    <a:lumMod val="50000"/>
                  </a:schemeClr>
                </a:solidFill>
              </a:rPr>
              <a:t>Construcción I.C. para la proporción</a:t>
            </a:r>
          </a:p>
        </p:txBody>
      </p:sp>
      <p:sp>
        <p:nvSpPr>
          <p:cNvPr id="4" name="Subtitle 2">
            <a:extLst>
              <a:ext uri="{FF2B5EF4-FFF2-40B4-BE49-F238E27FC236}">
                <a16:creationId xmlns:a16="http://schemas.microsoft.com/office/drawing/2014/main" id="{5E3D40D3-4799-DD4B-8126-18419D497AA9}"/>
              </a:ext>
            </a:extLst>
          </p:cNvPr>
          <p:cNvSpPr txBox="1">
            <a:spLocks/>
          </p:cNvSpPr>
          <p:nvPr/>
        </p:nvSpPr>
        <p:spPr>
          <a:xfrm>
            <a:off x="2452439" y="1289781"/>
            <a:ext cx="8738726" cy="880727"/>
          </a:xfrm>
          <a:prstGeom prst="rect">
            <a:avLst/>
          </a:prstGeom>
        </p:spPr>
        <p:txBody>
          <a:bodyPr anchor="t"/>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000" kern="1200">
                <a:solidFill>
                  <a:schemeClr val="tx1">
                    <a:lumMod val="75000"/>
                    <a:lumOff val="25000"/>
                  </a:schemeClr>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endParaRPr lang="es-ES_tradnl" b="1" dirty="0">
              <a:solidFill>
                <a:schemeClr val="accent6">
                  <a:lumMod val="50000"/>
                </a:schemeClr>
              </a:solidFill>
            </a:endParaRPr>
          </a:p>
        </p:txBody>
      </p:sp>
      <mc:AlternateContent xmlns:mc="http://schemas.openxmlformats.org/markup-compatibility/2006" xmlns:a14="http://schemas.microsoft.com/office/drawing/2010/main">
        <mc:Choice Requires="a14">
          <p:sp>
            <p:nvSpPr>
              <p:cNvPr id="13" name="Rectángulo 12">
                <a:extLst>
                  <a:ext uri="{FF2B5EF4-FFF2-40B4-BE49-F238E27FC236}">
                    <a16:creationId xmlns:a16="http://schemas.microsoft.com/office/drawing/2014/main" id="{69745512-ED3C-5145-AA2F-90D8470BF2AA}"/>
                  </a:ext>
                </a:extLst>
              </p:cNvPr>
              <p:cNvSpPr/>
              <p:nvPr/>
            </p:nvSpPr>
            <p:spPr>
              <a:xfrm>
                <a:off x="2211812" y="1916862"/>
                <a:ext cx="8979353" cy="400110"/>
              </a:xfrm>
              <a:prstGeom prst="rect">
                <a:avLst/>
              </a:prstGeom>
            </p:spPr>
            <p:txBody>
              <a:bodyPr wrap="square">
                <a:spAutoFit/>
              </a:bodyPr>
              <a:lstStyle/>
              <a:p>
                <a:pPr algn="just"/>
                <a:r>
                  <a:rPr lang="es-CL" sz="2000" b="1" dirty="0"/>
                  <a:t>1.- </a:t>
                </a:r>
                <a:r>
                  <a:rPr lang="es-ES" sz="2000" dirty="0"/>
                  <a:t>Fijar el nivel de confianza, </a:t>
                </a:r>
                <a14:m>
                  <m:oMath xmlns:m="http://schemas.openxmlformats.org/officeDocument/2006/math">
                    <m:d>
                      <m:dPr>
                        <m:ctrlPr>
                          <a:rPr lang="es-ES" sz="2000" i="1" smtClean="0">
                            <a:solidFill>
                              <a:schemeClr val="accent6">
                                <a:lumMod val="50000"/>
                              </a:schemeClr>
                            </a:solidFill>
                            <a:latin typeface="Cambria Math" panose="02040503050406030204" pitchFamily="18" charset="0"/>
                          </a:rPr>
                        </m:ctrlPr>
                      </m:dPr>
                      <m:e>
                        <m:r>
                          <a:rPr lang="es-ES" sz="2000" b="0" i="1" smtClean="0">
                            <a:solidFill>
                              <a:schemeClr val="accent6">
                                <a:lumMod val="50000"/>
                              </a:schemeClr>
                            </a:solidFill>
                            <a:latin typeface="Cambria Math" panose="02040503050406030204" pitchFamily="18" charset="0"/>
                          </a:rPr>
                          <m:t>1</m:t>
                        </m:r>
                        <m:r>
                          <a:rPr lang="es-ES" sz="2000" b="0" i="1" smtClean="0">
                            <a:solidFill>
                              <a:schemeClr val="accent6">
                                <a:lumMod val="50000"/>
                              </a:schemeClr>
                            </a:solidFill>
                            <a:latin typeface="Cambria Math" panose="02040503050406030204" pitchFamily="18" charset="0"/>
                          </a:rPr>
                          <m:t>−</m:t>
                        </m:r>
                        <m:r>
                          <a:rPr lang="es-ES" sz="2000" b="0" i="1" smtClean="0">
                            <a:solidFill>
                              <a:schemeClr val="accent6">
                                <a:lumMod val="50000"/>
                              </a:schemeClr>
                            </a:solidFill>
                            <a:latin typeface="Cambria Math" panose="02040503050406030204" pitchFamily="18" charset="0"/>
                            <a:ea typeface="Cambria Math" panose="02040503050406030204" pitchFamily="18" charset="0"/>
                          </a:rPr>
                          <m:t>𝛼</m:t>
                        </m:r>
                      </m:e>
                    </m:d>
                    <m:r>
                      <a:rPr lang="es-ES" sz="2000" b="0" i="1" smtClean="0">
                        <a:latin typeface="Cambria Math" panose="02040503050406030204" pitchFamily="18" charset="0"/>
                      </a:rPr>
                      <m:t> ;</m:t>
                    </m:r>
                    <m:r>
                      <a:rPr lang="es-ES" sz="2000" b="0" i="1" smtClean="0">
                        <a:latin typeface="Cambria Math" panose="02040503050406030204" pitchFamily="18" charset="0"/>
                      </a:rPr>
                      <m:t>0</m:t>
                    </m:r>
                    <m:r>
                      <a:rPr lang="es-ES" sz="2000" b="0" i="1" smtClean="0">
                        <a:latin typeface="Cambria Math" panose="02040503050406030204" pitchFamily="18" charset="0"/>
                      </a:rPr>
                      <m:t>&lt;</m:t>
                    </m:r>
                    <m:r>
                      <a:rPr lang="es-ES" sz="2000" b="0" i="1" smtClean="0">
                        <a:latin typeface="Cambria Math" panose="02040503050406030204" pitchFamily="18" charset="0"/>
                        <a:ea typeface="Cambria Math" panose="02040503050406030204" pitchFamily="18" charset="0"/>
                      </a:rPr>
                      <m:t>𝛼</m:t>
                    </m:r>
                    <m:r>
                      <a:rPr lang="es-ES" sz="2000" b="0" i="1" smtClean="0">
                        <a:latin typeface="Cambria Math" panose="02040503050406030204" pitchFamily="18" charset="0"/>
                        <a:ea typeface="Cambria Math" panose="02040503050406030204" pitchFamily="18" charset="0"/>
                      </a:rPr>
                      <m:t>&lt;</m:t>
                    </m:r>
                    <m:r>
                      <a:rPr lang="es-ES" sz="2000" b="0" i="1" smtClean="0">
                        <a:latin typeface="Cambria Math" panose="02040503050406030204" pitchFamily="18" charset="0"/>
                        <a:ea typeface="Cambria Math" panose="02040503050406030204" pitchFamily="18" charset="0"/>
                      </a:rPr>
                      <m:t>1</m:t>
                    </m:r>
                  </m:oMath>
                </a14:m>
                <a:endParaRPr lang="es-CL" sz="2000" dirty="0"/>
              </a:p>
            </p:txBody>
          </p:sp>
        </mc:Choice>
        <mc:Fallback xmlns="">
          <p:sp>
            <p:nvSpPr>
              <p:cNvPr id="13" name="Rectángulo 12">
                <a:extLst>
                  <a:ext uri="{FF2B5EF4-FFF2-40B4-BE49-F238E27FC236}">
                    <a16:creationId xmlns:a16="http://schemas.microsoft.com/office/drawing/2014/main" id="{69745512-ED3C-5145-AA2F-90D8470BF2AA}"/>
                  </a:ext>
                </a:extLst>
              </p:cNvPr>
              <p:cNvSpPr>
                <a:spLocks noRot="1" noChangeAspect="1" noMove="1" noResize="1" noEditPoints="1" noAdjustHandles="1" noChangeArrowheads="1" noChangeShapeType="1" noTextEdit="1"/>
              </p:cNvSpPr>
              <p:nvPr/>
            </p:nvSpPr>
            <p:spPr>
              <a:xfrm>
                <a:off x="2211812" y="1916862"/>
                <a:ext cx="8979353" cy="400110"/>
              </a:xfrm>
              <a:prstGeom prst="rect">
                <a:avLst/>
              </a:prstGeom>
              <a:blipFill>
                <a:blip r:embed="rId3"/>
                <a:stretch>
                  <a:fillRect l="-847" t="-6061" b="-24242"/>
                </a:stretch>
              </a:blipFill>
            </p:spPr>
            <p:txBody>
              <a:bodyPr/>
              <a:lstStyle/>
              <a:p>
                <a:r>
                  <a:rPr lang="es-CL">
                    <a:noFill/>
                  </a:rPr>
                  <a:t> </a:t>
                </a:r>
              </a:p>
            </p:txBody>
          </p:sp>
        </mc:Fallback>
      </mc:AlternateContent>
      <mc:AlternateContent xmlns:mc="http://schemas.openxmlformats.org/markup-compatibility/2006" xmlns:a14="http://schemas.microsoft.com/office/drawing/2010/main">
        <mc:Choice Requires="a14">
          <p:sp>
            <p:nvSpPr>
              <p:cNvPr id="14" name="Rectángulo 13">
                <a:extLst>
                  <a:ext uri="{FF2B5EF4-FFF2-40B4-BE49-F238E27FC236}">
                    <a16:creationId xmlns:a16="http://schemas.microsoft.com/office/drawing/2014/main" id="{B58DB26B-1F48-6E43-B672-338E9CE8FF7A}"/>
                  </a:ext>
                </a:extLst>
              </p:cNvPr>
              <p:cNvSpPr/>
              <p:nvPr/>
            </p:nvSpPr>
            <p:spPr>
              <a:xfrm>
                <a:off x="2211811" y="2606354"/>
                <a:ext cx="8979353" cy="3189591"/>
              </a:xfrm>
              <a:prstGeom prst="rect">
                <a:avLst/>
              </a:prstGeom>
            </p:spPr>
            <p:txBody>
              <a:bodyPr wrap="square">
                <a:spAutoFit/>
              </a:bodyPr>
              <a:lstStyle/>
              <a:p>
                <a:pPr algn="just"/>
                <a:r>
                  <a:rPr lang="es-CL" sz="2000" b="1" dirty="0"/>
                  <a:t>2.- </a:t>
                </a:r>
                <a:r>
                  <a:rPr lang="es-ES" sz="2000" dirty="0"/>
                  <a:t>Si n es grande </a:t>
                </a:r>
                <a14:m>
                  <m:oMath xmlns:m="http://schemas.openxmlformats.org/officeDocument/2006/math">
                    <m:d>
                      <m:dPr>
                        <m:ctrlPr>
                          <a:rPr lang="es-ES" sz="2000" i="1" smtClean="0">
                            <a:latin typeface="Cambria Math" panose="02040503050406030204" pitchFamily="18" charset="0"/>
                          </a:rPr>
                        </m:ctrlPr>
                      </m:dPr>
                      <m:e>
                        <m:r>
                          <a:rPr lang="es-ES" sz="2000" b="0" i="1" smtClean="0">
                            <a:latin typeface="Cambria Math" panose="02040503050406030204" pitchFamily="18" charset="0"/>
                          </a:rPr>
                          <m:t>&gt;</m:t>
                        </m:r>
                        <m:r>
                          <a:rPr lang="es-ES" sz="2000" b="0" i="1" smtClean="0">
                            <a:latin typeface="Cambria Math" panose="02040503050406030204" pitchFamily="18" charset="0"/>
                          </a:rPr>
                          <m:t>30</m:t>
                        </m:r>
                      </m:e>
                    </m:d>
                    <m:r>
                      <a:rPr lang="es-ES" sz="2000" b="0" i="0" smtClean="0">
                        <a:latin typeface="Cambria Math" panose="02040503050406030204" pitchFamily="18" charset="0"/>
                      </a:rPr>
                      <m:t>, </m:t>
                    </m:r>
                    <m:acc>
                      <m:accPr>
                        <m:chr m:val="̂"/>
                        <m:ctrlPr>
                          <a:rPr lang="es-ES" sz="2000" b="0" i="1" smtClean="0">
                            <a:latin typeface="Cambria Math" panose="02040503050406030204" pitchFamily="18" charset="0"/>
                          </a:rPr>
                        </m:ctrlPr>
                      </m:accPr>
                      <m:e>
                        <m:r>
                          <a:rPr lang="es-ES" sz="2000" b="0" i="1" smtClean="0">
                            <a:latin typeface="Cambria Math" panose="02040503050406030204" pitchFamily="18" charset="0"/>
                          </a:rPr>
                          <m:t>𝑝</m:t>
                        </m:r>
                      </m:e>
                    </m:acc>
                  </m:oMath>
                </a14:m>
                <a:r>
                  <a:rPr lang="es-ES" sz="2000" dirty="0"/>
                  <a:t> es un estimador de la proporción </a:t>
                </a:r>
                <a14:m>
                  <m:oMath xmlns:m="http://schemas.openxmlformats.org/officeDocument/2006/math">
                    <m:r>
                      <a:rPr lang="es-ES" sz="2000" b="0" i="1" smtClean="0">
                        <a:latin typeface="Cambria Math" panose="02040503050406030204" pitchFamily="18" charset="0"/>
                      </a:rPr>
                      <m:t>𝑝</m:t>
                    </m:r>
                  </m:oMath>
                </a14:m>
                <a:r>
                  <a:rPr lang="es-ES" sz="2000" dirty="0"/>
                  <a:t> de la población:</a:t>
                </a:r>
              </a:p>
              <a:p>
                <a:pPr algn="just"/>
                <a:endParaRPr lang="es-ES" sz="2000" dirty="0"/>
              </a:p>
              <a:p>
                <a:pPr algn="just"/>
                <a14:m>
                  <m:oMathPara xmlns:m="http://schemas.openxmlformats.org/officeDocument/2006/math">
                    <m:oMathParaPr>
                      <m:jc m:val="centerGroup"/>
                    </m:oMathParaPr>
                    <m:oMath xmlns:m="http://schemas.openxmlformats.org/officeDocument/2006/math">
                      <m:acc>
                        <m:accPr>
                          <m:chr m:val="̂"/>
                          <m:ctrlPr>
                            <a:rPr lang="es-ES" sz="2000" b="0" i="1" smtClean="0">
                              <a:latin typeface="Cambria Math" panose="02040503050406030204" pitchFamily="18" charset="0"/>
                            </a:rPr>
                          </m:ctrlPr>
                        </m:accPr>
                        <m:e>
                          <m:r>
                            <a:rPr lang="es-ES" sz="2000" b="0" i="1" smtClean="0">
                              <a:latin typeface="Cambria Math" panose="02040503050406030204" pitchFamily="18" charset="0"/>
                            </a:rPr>
                            <m:t>𝑝</m:t>
                          </m:r>
                        </m:e>
                      </m:acc>
                      <m:r>
                        <a:rPr lang="es-ES" sz="2000" b="0" i="1" smtClean="0">
                          <a:latin typeface="Cambria Math" panose="02040503050406030204" pitchFamily="18" charset="0"/>
                        </a:rPr>
                        <m:t>=</m:t>
                      </m:r>
                      <m:f>
                        <m:fPr>
                          <m:ctrlPr>
                            <a:rPr lang="es-ES" sz="2000" b="0" i="1" smtClean="0">
                              <a:latin typeface="Cambria Math" panose="02040503050406030204" pitchFamily="18" charset="0"/>
                            </a:rPr>
                          </m:ctrlPr>
                        </m:fPr>
                        <m:num>
                          <m:sSub>
                            <m:sSubPr>
                              <m:ctrlPr>
                                <a:rPr lang="es-ES" sz="2000" b="0" i="1" smtClean="0">
                                  <a:latin typeface="Cambria Math" panose="02040503050406030204" pitchFamily="18" charset="0"/>
                                </a:rPr>
                              </m:ctrlPr>
                            </m:sSubPr>
                            <m:e>
                              <m:r>
                                <a:rPr lang="es-ES" sz="2000" b="0" i="1" smtClean="0">
                                  <a:latin typeface="Cambria Math" panose="02040503050406030204" pitchFamily="18" charset="0"/>
                                </a:rPr>
                                <m:t>𝑥</m:t>
                              </m:r>
                            </m:e>
                            <m:sub>
                              <m:r>
                                <a:rPr lang="es-ES" sz="2000" b="0" i="1" smtClean="0">
                                  <a:latin typeface="Cambria Math" panose="02040503050406030204" pitchFamily="18" charset="0"/>
                                </a:rPr>
                                <m:t>1</m:t>
                              </m:r>
                            </m:sub>
                          </m:sSub>
                          <m:r>
                            <a:rPr lang="es-ES" sz="2000" b="0" i="1" smtClean="0">
                              <a:latin typeface="Cambria Math" panose="02040503050406030204" pitchFamily="18" charset="0"/>
                            </a:rPr>
                            <m:t>+</m:t>
                          </m:r>
                          <m:sSub>
                            <m:sSubPr>
                              <m:ctrlPr>
                                <a:rPr lang="es-ES" sz="2000" b="0" i="1" smtClean="0">
                                  <a:latin typeface="Cambria Math" panose="02040503050406030204" pitchFamily="18" charset="0"/>
                                </a:rPr>
                              </m:ctrlPr>
                            </m:sSubPr>
                            <m:e>
                              <m:r>
                                <a:rPr lang="es-ES" sz="2000" b="0" i="1" smtClean="0">
                                  <a:latin typeface="Cambria Math" panose="02040503050406030204" pitchFamily="18" charset="0"/>
                                </a:rPr>
                                <m:t>𝑥</m:t>
                              </m:r>
                            </m:e>
                            <m:sub>
                              <m:r>
                                <a:rPr lang="es-ES" sz="2000" b="0" i="1" smtClean="0">
                                  <a:latin typeface="Cambria Math" panose="02040503050406030204" pitchFamily="18" charset="0"/>
                                </a:rPr>
                                <m:t>2</m:t>
                              </m:r>
                            </m:sub>
                          </m:sSub>
                          <m:r>
                            <a:rPr lang="es-ES" sz="2000" b="0" i="1" smtClean="0">
                              <a:latin typeface="Cambria Math" panose="02040503050406030204" pitchFamily="18" charset="0"/>
                            </a:rPr>
                            <m:t>+…+</m:t>
                          </m:r>
                          <m:sSub>
                            <m:sSubPr>
                              <m:ctrlPr>
                                <a:rPr lang="es-ES" sz="2000" b="0" i="1" smtClean="0">
                                  <a:latin typeface="Cambria Math" panose="02040503050406030204" pitchFamily="18" charset="0"/>
                                </a:rPr>
                              </m:ctrlPr>
                            </m:sSubPr>
                            <m:e>
                              <m:r>
                                <a:rPr lang="es-ES" sz="2000" b="0" i="1" smtClean="0">
                                  <a:latin typeface="Cambria Math" panose="02040503050406030204" pitchFamily="18" charset="0"/>
                                </a:rPr>
                                <m:t>𝑥</m:t>
                              </m:r>
                            </m:e>
                            <m:sub>
                              <m:r>
                                <a:rPr lang="es-ES" sz="2000" b="0" i="1" smtClean="0">
                                  <a:latin typeface="Cambria Math" panose="02040503050406030204" pitchFamily="18" charset="0"/>
                                </a:rPr>
                                <m:t>3</m:t>
                              </m:r>
                            </m:sub>
                          </m:sSub>
                        </m:num>
                        <m:den>
                          <m:r>
                            <a:rPr lang="es-ES" sz="2000" b="0" i="1" smtClean="0">
                              <a:latin typeface="Cambria Math" panose="02040503050406030204" pitchFamily="18" charset="0"/>
                            </a:rPr>
                            <m:t>𝑛</m:t>
                          </m:r>
                        </m:den>
                      </m:f>
                    </m:oMath>
                  </m:oMathPara>
                </a14:m>
                <a:endParaRPr lang="es-ES" sz="2000" b="0" dirty="0"/>
              </a:p>
              <a:p>
                <a:pPr algn="just"/>
                <a:endParaRPr lang="es-CL" sz="2000" dirty="0"/>
              </a:p>
              <a:p>
                <a:pPr algn="just"/>
                <a:r>
                  <a:rPr lang="es-CL" sz="2000" dirty="0"/>
                  <a:t>tiene distribución aproximadamente </a:t>
                </a:r>
                <a14:m>
                  <m:oMath xmlns:m="http://schemas.openxmlformats.org/officeDocument/2006/math">
                    <m:r>
                      <a:rPr lang="es-ES" sz="2000" b="0" i="1" smtClean="0">
                        <a:latin typeface="Cambria Math" panose="02040503050406030204" pitchFamily="18" charset="0"/>
                      </a:rPr>
                      <m:t>𝑁</m:t>
                    </m:r>
                    <m:r>
                      <a:rPr lang="es-ES" sz="2000" b="0" i="1" smtClean="0">
                        <a:latin typeface="Cambria Math" panose="02040503050406030204" pitchFamily="18" charset="0"/>
                        <a:ea typeface="Cambria Math" panose="02040503050406030204" pitchFamily="18" charset="0"/>
                      </a:rPr>
                      <m:t>~</m:t>
                    </m:r>
                    <m:d>
                      <m:dPr>
                        <m:ctrlPr>
                          <a:rPr lang="es-ES" sz="2000" b="0" i="1" smtClean="0">
                            <a:latin typeface="Cambria Math" panose="02040503050406030204" pitchFamily="18" charset="0"/>
                            <a:ea typeface="Cambria Math" panose="02040503050406030204" pitchFamily="18" charset="0"/>
                          </a:rPr>
                        </m:ctrlPr>
                      </m:dPr>
                      <m:e>
                        <m:r>
                          <a:rPr lang="es-ES" sz="2000" b="0" i="1" smtClean="0">
                            <a:latin typeface="Cambria Math" panose="02040503050406030204" pitchFamily="18" charset="0"/>
                            <a:ea typeface="Cambria Math" panose="02040503050406030204" pitchFamily="18" charset="0"/>
                          </a:rPr>
                          <m:t>𝑝</m:t>
                        </m:r>
                        <m:r>
                          <a:rPr lang="es-ES" sz="2000" b="0" i="1" smtClean="0">
                            <a:latin typeface="Cambria Math" panose="02040503050406030204" pitchFamily="18" charset="0"/>
                            <a:ea typeface="Cambria Math" panose="02040503050406030204" pitchFamily="18" charset="0"/>
                          </a:rPr>
                          <m:t>,</m:t>
                        </m:r>
                        <m:rad>
                          <m:radPr>
                            <m:degHide m:val="on"/>
                            <m:ctrlPr>
                              <a:rPr lang="es-ES" sz="2000" b="0" i="1" smtClean="0">
                                <a:latin typeface="Cambria Math" panose="02040503050406030204" pitchFamily="18" charset="0"/>
                                <a:ea typeface="Cambria Math" panose="02040503050406030204" pitchFamily="18" charset="0"/>
                              </a:rPr>
                            </m:ctrlPr>
                          </m:radPr>
                          <m:deg/>
                          <m:e>
                            <m:f>
                              <m:fPr>
                                <m:ctrlPr>
                                  <a:rPr lang="es-ES" sz="2000" b="0" i="1" smtClean="0">
                                    <a:latin typeface="Cambria Math" panose="02040503050406030204" pitchFamily="18" charset="0"/>
                                    <a:ea typeface="Cambria Math" panose="02040503050406030204" pitchFamily="18" charset="0"/>
                                  </a:rPr>
                                </m:ctrlPr>
                              </m:fPr>
                              <m:num>
                                <m:r>
                                  <a:rPr lang="es-ES" sz="2000" b="0" i="1" smtClean="0">
                                    <a:latin typeface="Cambria Math" panose="02040503050406030204" pitchFamily="18" charset="0"/>
                                    <a:ea typeface="Cambria Math" panose="02040503050406030204" pitchFamily="18" charset="0"/>
                                  </a:rPr>
                                  <m:t>𝑝</m:t>
                                </m:r>
                                <m:r>
                                  <a:rPr lang="es-ES" sz="2000" b="0" i="1" smtClean="0">
                                    <a:latin typeface="Cambria Math" panose="02040503050406030204" pitchFamily="18" charset="0"/>
                                    <a:ea typeface="Cambria Math" panose="02040503050406030204" pitchFamily="18" charset="0"/>
                                  </a:rPr>
                                  <m:t>(</m:t>
                                </m:r>
                                <m:r>
                                  <a:rPr lang="es-ES" sz="2000" b="0" i="1" smtClean="0">
                                    <a:latin typeface="Cambria Math" panose="02040503050406030204" pitchFamily="18" charset="0"/>
                                    <a:ea typeface="Cambria Math" panose="02040503050406030204" pitchFamily="18" charset="0"/>
                                  </a:rPr>
                                  <m:t>1</m:t>
                                </m:r>
                                <m:r>
                                  <a:rPr lang="es-ES" sz="2000" b="0" i="1" smtClean="0">
                                    <a:latin typeface="Cambria Math" panose="02040503050406030204" pitchFamily="18" charset="0"/>
                                    <a:ea typeface="Cambria Math" panose="02040503050406030204" pitchFamily="18" charset="0"/>
                                  </a:rPr>
                                  <m:t>−</m:t>
                                </m:r>
                                <m:r>
                                  <a:rPr lang="es-ES" sz="2000" b="0" i="1" smtClean="0">
                                    <a:latin typeface="Cambria Math" panose="02040503050406030204" pitchFamily="18" charset="0"/>
                                    <a:ea typeface="Cambria Math" panose="02040503050406030204" pitchFamily="18" charset="0"/>
                                  </a:rPr>
                                  <m:t>𝑝</m:t>
                                </m:r>
                                <m:r>
                                  <a:rPr lang="es-ES" sz="2000" b="0" i="1" smtClean="0">
                                    <a:latin typeface="Cambria Math" panose="02040503050406030204" pitchFamily="18" charset="0"/>
                                    <a:ea typeface="Cambria Math" panose="02040503050406030204" pitchFamily="18" charset="0"/>
                                  </a:rPr>
                                  <m:t>)</m:t>
                                </m:r>
                              </m:num>
                              <m:den>
                                <m:r>
                                  <a:rPr lang="es-ES" sz="2000" b="0" i="1" smtClean="0">
                                    <a:latin typeface="Cambria Math" panose="02040503050406030204" pitchFamily="18" charset="0"/>
                                    <a:ea typeface="Cambria Math" panose="02040503050406030204" pitchFamily="18" charset="0"/>
                                  </a:rPr>
                                  <m:t>𝑛</m:t>
                                </m:r>
                              </m:den>
                            </m:f>
                          </m:e>
                        </m:rad>
                      </m:e>
                    </m:d>
                  </m:oMath>
                </a14:m>
                <a:r>
                  <a:rPr lang="es-CL" sz="2000" dirty="0"/>
                  <a:t>.</a:t>
                </a:r>
              </a:p>
              <a:p>
                <a:pPr algn="just"/>
                <a:endParaRPr lang="es-CL" sz="2000" dirty="0"/>
              </a:p>
              <a:p>
                <a:pPr algn="just"/>
                <a:r>
                  <a:rPr lang="es-CL" sz="2000" dirty="0"/>
                  <a:t>Donde cada </a:t>
                </a:r>
                <a14:m>
                  <m:oMath xmlns:m="http://schemas.openxmlformats.org/officeDocument/2006/math">
                    <m:sSub>
                      <m:sSubPr>
                        <m:ctrlPr>
                          <a:rPr lang="es-CL" sz="2000" i="1" smtClean="0">
                            <a:latin typeface="Cambria Math" panose="02040503050406030204" pitchFamily="18" charset="0"/>
                          </a:rPr>
                        </m:ctrlPr>
                      </m:sSubPr>
                      <m:e>
                        <m:r>
                          <a:rPr lang="es-ES" sz="2000" b="0" i="1" smtClean="0">
                            <a:latin typeface="Cambria Math" panose="02040503050406030204" pitchFamily="18" charset="0"/>
                          </a:rPr>
                          <m:t>𝑥</m:t>
                        </m:r>
                      </m:e>
                      <m:sub>
                        <m:r>
                          <a:rPr lang="es-ES" sz="2000" b="0" i="1" smtClean="0">
                            <a:latin typeface="Cambria Math" panose="02040503050406030204" pitchFamily="18" charset="0"/>
                          </a:rPr>
                          <m:t>𝑖</m:t>
                        </m:r>
                      </m:sub>
                    </m:sSub>
                    <m:r>
                      <a:rPr lang="es-ES" sz="2000" b="0" i="1" smtClean="0">
                        <a:latin typeface="Cambria Math" panose="02040503050406030204" pitchFamily="18" charset="0"/>
                      </a:rPr>
                      <m:t> </m:t>
                    </m:r>
                  </m:oMath>
                </a14:m>
                <a:r>
                  <a:rPr lang="es-CL" sz="2000" dirty="0"/>
                  <a:t>toma el valor 1, si presenta la característica de la población y 0 si no la tiene.</a:t>
                </a:r>
              </a:p>
            </p:txBody>
          </p:sp>
        </mc:Choice>
        <mc:Fallback xmlns="">
          <p:sp>
            <p:nvSpPr>
              <p:cNvPr id="14" name="Rectángulo 13">
                <a:extLst>
                  <a:ext uri="{FF2B5EF4-FFF2-40B4-BE49-F238E27FC236}">
                    <a16:creationId xmlns:a16="http://schemas.microsoft.com/office/drawing/2014/main" id="{B58DB26B-1F48-6E43-B672-338E9CE8FF7A}"/>
                  </a:ext>
                </a:extLst>
              </p:cNvPr>
              <p:cNvSpPr>
                <a:spLocks noRot="1" noChangeAspect="1" noMove="1" noResize="1" noEditPoints="1" noAdjustHandles="1" noChangeArrowheads="1" noChangeShapeType="1" noTextEdit="1"/>
              </p:cNvSpPr>
              <p:nvPr/>
            </p:nvSpPr>
            <p:spPr>
              <a:xfrm>
                <a:off x="2211811" y="2606354"/>
                <a:ext cx="8979353" cy="3189591"/>
              </a:xfrm>
              <a:prstGeom prst="rect">
                <a:avLst/>
              </a:prstGeom>
              <a:blipFill>
                <a:blip r:embed="rId4"/>
                <a:stretch>
                  <a:fillRect l="-847" t="-1190" r="-706" b="-2381"/>
                </a:stretch>
              </a:blipFill>
            </p:spPr>
            <p:txBody>
              <a:bodyPr/>
              <a:lstStyle/>
              <a:p>
                <a:r>
                  <a:rPr lang="es-CL">
                    <a:noFill/>
                  </a:rPr>
                  <a:t> </a:t>
                </a:r>
              </a:p>
            </p:txBody>
          </p:sp>
        </mc:Fallback>
      </mc:AlternateContent>
    </p:spTree>
    <p:extLst>
      <p:ext uri="{BB962C8B-B14F-4D97-AF65-F5344CB8AC3E}">
        <p14:creationId xmlns:p14="http://schemas.microsoft.com/office/powerpoint/2010/main" val="19392809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6150C-338A-9C48-97A2-41072355BE87}"/>
              </a:ext>
            </a:extLst>
          </p:cNvPr>
          <p:cNvSpPr>
            <a:spLocks noGrp="1"/>
          </p:cNvSpPr>
          <p:nvPr>
            <p:ph type="ctrTitle"/>
          </p:nvPr>
        </p:nvSpPr>
        <p:spPr>
          <a:xfrm>
            <a:off x="2452439" y="658912"/>
            <a:ext cx="8738726" cy="594853"/>
          </a:xfrm>
        </p:spPr>
        <p:txBody>
          <a:bodyPr>
            <a:normAutofit/>
          </a:bodyPr>
          <a:lstStyle/>
          <a:p>
            <a:pPr algn="r"/>
            <a:r>
              <a:rPr lang="es-CL" dirty="0">
                <a:solidFill>
                  <a:schemeClr val="accent6">
                    <a:lumMod val="50000"/>
                  </a:schemeClr>
                </a:solidFill>
              </a:rPr>
              <a:t>Construcción I.C. para la proporción</a:t>
            </a:r>
          </a:p>
        </p:txBody>
      </p:sp>
      <p:sp>
        <p:nvSpPr>
          <p:cNvPr id="4" name="Subtitle 2">
            <a:extLst>
              <a:ext uri="{FF2B5EF4-FFF2-40B4-BE49-F238E27FC236}">
                <a16:creationId xmlns:a16="http://schemas.microsoft.com/office/drawing/2014/main" id="{5E3D40D3-4799-DD4B-8126-18419D497AA9}"/>
              </a:ext>
            </a:extLst>
          </p:cNvPr>
          <p:cNvSpPr txBox="1">
            <a:spLocks/>
          </p:cNvSpPr>
          <p:nvPr/>
        </p:nvSpPr>
        <p:spPr>
          <a:xfrm>
            <a:off x="2452439" y="1289781"/>
            <a:ext cx="8738726" cy="880727"/>
          </a:xfrm>
          <a:prstGeom prst="rect">
            <a:avLst/>
          </a:prstGeom>
        </p:spPr>
        <p:txBody>
          <a:bodyPr anchor="t"/>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000" kern="1200">
                <a:solidFill>
                  <a:schemeClr val="tx1">
                    <a:lumMod val="75000"/>
                    <a:lumOff val="25000"/>
                  </a:schemeClr>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endParaRPr lang="es-ES_tradnl" b="1" dirty="0">
              <a:solidFill>
                <a:schemeClr val="accent6">
                  <a:lumMod val="50000"/>
                </a:schemeClr>
              </a:solidFill>
            </a:endParaRPr>
          </a:p>
        </p:txBody>
      </p:sp>
      <mc:AlternateContent xmlns:mc="http://schemas.openxmlformats.org/markup-compatibility/2006" xmlns:a14="http://schemas.microsoft.com/office/drawing/2010/main">
        <mc:Choice Requires="a14">
          <p:sp>
            <p:nvSpPr>
              <p:cNvPr id="14" name="Rectángulo 13">
                <a:extLst>
                  <a:ext uri="{FF2B5EF4-FFF2-40B4-BE49-F238E27FC236}">
                    <a16:creationId xmlns:a16="http://schemas.microsoft.com/office/drawing/2014/main" id="{B58DB26B-1F48-6E43-B672-338E9CE8FF7A}"/>
                  </a:ext>
                </a:extLst>
              </p:cNvPr>
              <p:cNvSpPr/>
              <p:nvPr/>
            </p:nvSpPr>
            <p:spPr>
              <a:xfrm>
                <a:off x="2211809" y="1700862"/>
                <a:ext cx="8979353" cy="1676485"/>
              </a:xfrm>
              <a:prstGeom prst="rect">
                <a:avLst/>
              </a:prstGeom>
            </p:spPr>
            <p:txBody>
              <a:bodyPr wrap="square">
                <a:spAutoFit/>
              </a:bodyPr>
              <a:lstStyle/>
              <a:p>
                <a:pPr algn="just"/>
                <a:r>
                  <a:rPr lang="es-CL" sz="2000" b="1" dirty="0"/>
                  <a:t>3.- </a:t>
                </a:r>
                <a:r>
                  <a:rPr lang="es-ES" sz="2000" dirty="0"/>
                  <a:t>Selección del Estadístico pivote para la estimar la proporción muestral</a:t>
                </a:r>
              </a:p>
              <a:p>
                <a:pPr algn="just"/>
                <a:endParaRPr lang="es-ES" sz="2000" dirty="0"/>
              </a:p>
              <a:p>
                <a:pPr algn="just"/>
                <a14:m>
                  <m:oMathPara xmlns:m="http://schemas.openxmlformats.org/officeDocument/2006/math">
                    <m:oMathParaPr>
                      <m:jc m:val="centerGroup"/>
                    </m:oMathParaPr>
                    <m:oMath xmlns:m="http://schemas.openxmlformats.org/officeDocument/2006/math">
                      <m:r>
                        <a:rPr lang="es-ES" sz="2000" b="0" i="1" smtClean="0">
                          <a:latin typeface="Cambria Math" panose="02040503050406030204" pitchFamily="18" charset="0"/>
                        </a:rPr>
                        <m:t>𝑍</m:t>
                      </m:r>
                      <m:r>
                        <a:rPr lang="es-ES" sz="2000" b="0" i="1" smtClean="0">
                          <a:latin typeface="Cambria Math" panose="02040503050406030204" pitchFamily="18" charset="0"/>
                        </a:rPr>
                        <m:t>=</m:t>
                      </m:r>
                      <m:f>
                        <m:fPr>
                          <m:ctrlPr>
                            <a:rPr lang="es-ES" sz="2000" b="0" i="1" smtClean="0">
                              <a:latin typeface="Cambria Math" panose="02040503050406030204" pitchFamily="18" charset="0"/>
                            </a:rPr>
                          </m:ctrlPr>
                        </m:fPr>
                        <m:num>
                          <m:acc>
                            <m:accPr>
                              <m:chr m:val="̂"/>
                              <m:ctrlPr>
                                <a:rPr lang="es-ES" sz="2000" b="0" i="1" smtClean="0">
                                  <a:latin typeface="Cambria Math" panose="02040503050406030204" pitchFamily="18" charset="0"/>
                                </a:rPr>
                              </m:ctrlPr>
                            </m:accPr>
                            <m:e>
                              <m:r>
                                <a:rPr lang="es-ES" sz="2000" b="0" i="1" smtClean="0">
                                  <a:latin typeface="Cambria Math" panose="02040503050406030204" pitchFamily="18" charset="0"/>
                                </a:rPr>
                                <m:t>𝑝</m:t>
                              </m:r>
                            </m:e>
                          </m:acc>
                          <m:r>
                            <a:rPr lang="es-ES" sz="2000" b="0" i="1" smtClean="0">
                              <a:latin typeface="Cambria Math" panose="02040503050406030204" pitchFamily="18" charset="0"/>
                            </a:rPr>
                            <m:t>−</m:t>
                          </m:r>
                          <m:r>
                            <a:rPr lang="es-ES" sz="2000" b="0" i="1" smtClean="0">
                              <a:solidFill>
                                <a:srgbClr val="FF0000"/>
                              </a:solidFill>
                              <a:latin typeface="Cambria Math" panose="02040503050406030204" pitchFamily="18" charset="0"/>
                            </a:rPr>
                            <m:t>𝑝</m:t>
                          </m:r>
                        </m:num>
                        <m:den>
                          <m:rad>
                            <m:radPr>
                              <m:degHide m:val="on"/>
                              <m:ctrlPr>
                                <a:rPr lang="es-ES" sz="2000" b="0" i="1" smtClean="0">
                                  <a:solidFill>
                                    <a:schemeClr val="tx1"/>
                                  </a:solidFill>
                                  <a:latin typeface="Cambria Math" panose="02040503050406030204" pitchFamily="18" charset="0"/>
                                  <a:ea typeface="Cambria Math" panose="02040503050406030204" pitchFamily="18" charset="0"/>
                                </a:rPr>
                              </m:ctrlPr>
                            </m:radPr>
                            <m:deg/>
                            <m:e>
                              <m:f>
                                <m:fPr>
                                  <m:ctrlPr>
                                    <a:rPr lang="es-ES" sz="2000" b="0" i="1" smtClean="0">
                                      <a:solidFill>
                                        <a:schemeClr val="tx1"/>
                                      </a:solidFill>
                                      <a:latin typeface="Cambria Math" panose="02040503050406030204" pitchFamily="18" charset="0"/>
                                      <a:ea typeface="Cambria Math" panose="02040503050406030204" pitchFamily="18" charset="0"/>
                                    </a:rPr>
                                  </m:ctrlPr>
                                </m:fPr>
                                <m:num>
                                  <m:r>
                                    <a:rPr lang="es-ES" sz="2000" b="0" i="1" smtClean="0">
                                      <a:solidFill>
                                        <a:schemeClr val="tx1"/>
                                      </a:solidFill>
                                      <a:latin typeface="Cambria Math" panose="02040503050406030204" pitchFamily="18" charset="0"/>
                                      <a:ea typeface="Cambria Math" panose="02040503050406030204" pitchFamily="18" charset="0"/>
                                    </a:rPr>
                                    <m:t>𝑝</m:t>
                                  </m:r>
                                  <m:r>
                                    <a:rPr lang="es-ES" sz="2000" b="0" i="1" smtClean="0">
                                      <a:solidFill>
                                        <a:schemeClr val="tx1"/>
                                      </a:solidFill>
                                      <a:latin typeface="Cambria Math" panose="02040503050406030204" pitchFamily="18" charset="0"/>
                                      <a:ea typeface="Cambria Math" panose="02040503050406030204" pitchFamily="18" charset="0"/>
                                    </a:rPr>
                                    <m:t>(1−</m:t>
                                  </m:r>
                                  <m:r>
                                    <a:rPr lang="es-ES" sz="2000" b="0" i="1" smtClean="0">
                                      <a:solidFill>
                                        <a:schemeClr val="tx1"/>
                                      </a:solidFill>
                                      <a:latin typeface="Cambria Math" panose="02040503050406030204" pitchFamily="18" charset="0"/>
                                      <a:ea typeface="Cambria Math" panose="02040503050406030204" pitchFamily="18" charset="0"/>
                                    </a:rPr>
                                    <m:t>𝑝</m:t>
                                  </m:r>
                                  <m:r>
                                    <a:rPr lang="es-ES" sz="2000" b="0" i="1" smtClean="0">
                                      <a:solidFill>
                                        <a:schemeClr val="tx1"/>
                                      </a:solidFill>
                                      <a:latin typeface="Cambria Math" panose="02040503050406030204" pitchFamily="18" charset="0"/>
                                      <a:ea typeface="Cambria Math" panose="02040503050406030204" pitchFamily="18" charset="0"/>
                                    </a:rPr>
                                    <m:t>)</m:t>
                                  </m:r>
                                </m:num>
                                <m:den>
                                  <m:r>
                                    <a:rPr lang="es-ES" sz="2000" b="0" i="1" smtClean="0">
                                      <a:solidFill>
                                        <a:schemeClr val="tx1"/>
                                      </a:solidFill>
                                      <a:latin typeface="Cambria Math" panose="02040503050406030204" pitchFamily="18" charset="0"/>
                                      <a:ea typeface="Cambria Math" panose="02040503050406030204" pitchFamily="18" charset="0"/>
                                    </a:rPr>
                                    <m:t>𝑛</m:t>
                                  </m:r>
                                </m:den>
                              </m:f>
                            </m:e>
                          </m:rad>
                        </m:den>
                      </m:f>
                      <m:r>
                        <a:rPr lang="es-ES" sz="2000" b="0" i="1" smtClean="0">
                          <a:latin typeface="Cambria Math" panose="02040503050406030204" pitchFamily="18" charset="0"/>
                          <a:ea typeface="Cambria Math" panose="02040503050406030204" pitchFamily="18" charset="0"/>
                        </a:rPr>
                        <m:t>~</m:t>
                      </m:r>
                      <m:r>
                        <a:rPr lang="es-ES" sz="2000" b="0" i="1" smtClean="0">
                          <a:latin typeface="Cambria Math" panose="02040503050406030204" pitchFamily="18" charset="0"/>
                          <a:ea typeface="Cambria Math" panose="02040503050406030204" pitchFamily="18" charset="0"/>
                        </a:rPr>
                        <m:t>𝑁</m:t>
                      </m:r>
                      <m:d>
                        <m:dPr>
                          <m:ctrlPr>
                            <a:rPr lang="es-ES" sz="2000" b="0" i="1" smtClean="0">
                              <a:latin typeface="Cambria Math" panose="02040503050406030204" pitchFamily="18" charset="0"/>
                              <a:ea typeface="Cambria Math" panose="02040503050406030204" pitchFamily="18" charset="0"/>
                            </a:rPr>
                          </m:ctrlPr>
                        </m:dPr>
                        <m:e>
                          <m:r>
                            <a:rPr lang="es-ES" sz="2000" b="0" i="1" smtClean="0">
                              <a:latin typeface="Cambria Math" panose="02040503050406030204" pitchFamily="18" charset="0"/>
                              <a:ea typeface="Cambria Math" panose="02040503050406030204" pitchFamily="18" charset="0"/>
                            </a:rPr>
                            <m:t>0,1</m:t>
                          </m:r>
                        </m:e>
                      </m:d>
                    </m:oMath>
                  </m:oMathPara>
                </a14:m>
                <a:endParaRPr lang="es-CL" sz="2000" dirty="0"/>
              </a:p>
            </p:txBody>
          </p:sp>
        </mc:Choice>
        <mc:Fallback xmlns="">
          <p:sp>
            <p:nvSpPr>
              <p:cNvPr id="14" name="Rectángulo 13">
                <a:extLst>
                  <a:ext uri="{FF2B5EF4-FFF2-40B4-BE49-F238E27FC236}">
                    <a16:creationId xmlns:a16="http://schemas.microsoft.com/office/drawing/2014/main" id="{B58DB26B-1F48-6E43-B672-338E9CE8FF7A}"/>
                  </a:ext>
                </a:extLst>
              </p:cNvPr>
              <p:cNvSpPr>
                <a:spLocks noRot="1" noChangeAspect="1" noMove="1" noResize="1" noEditPoints="1" noAdjustHandles="1" noChangeArrowheads="1" noChangeShapeType="1" noTextEdit="1"/>
              </p:cNvSpPr>
              <p:nvPr/>
            </p:nvSpPr>
            <p:spPr>
              <a:xfrm>
                <a:off x="2211809" y="1700862"/>
                <a:ext cx="8979353" cy="1676485"/>
              </a:xfrm>
              <a:prstGeom prst="rect">
                <a:avLst/>
              </a:prstGeom>
              <a:blipFill>
                <a:blip r:embed="rId3"/>
                <a:stretch>
                  <a:fillRect l="-849" t="-1515"/>
                </a:stretch>
              </a:blipFill>
            </p:spPr>
            <p:txBody>
              <a:bodyPr/>
              <a:lstStyle/>
              <a:p>
                <a:r>
                  <a:rPr lang="es-CL">
                    <a:noFill/>
                  </a:rPr>
                  <a:t> </a:t>
                </a:r>
              </a:p>
            </p:txBody>
          </p:sp>
        </mc:Fallback>
      </mc:AlternateContent>
      <mc:AlternateContent xmlns:mc="http://schemas.openxmlformats.org/markup-compatibility/2006" xmlns:a14="http://schemas.microsoft.com/office/drawing/2010/main">
        <mc:Choice Requires="a14">
          <p:sp>
            <p:nvSpPr>
              <p:cNvPr id="15" name="Rectángulo 14">
                <a:extLst>
                  <a:ext uri="{FF2B5EF4-FFF2-40B4-BE49-F238E27FC236}">
                    <a16:creationId xmlns:a16="http://schemas.microsoft.com/office/drawing/2014/main" id="{3E08C5C1-60A3-2B42-9411-840ECDBAC872}"/>
                  </a:ext>
                </a:extLst>
              </p:cNvPr>
              <p:cNvSpPr/>
              <p:nvPr/>
            </p:nvSpPr>
            <p:spPr>
              <a:xfrm>
                <a:off x="2211810" y="4134767"/>
                <a:ext cx="8979353" cy="1698735"/>
              </a:xfrm>
              <a:prstGeom prst="rect">
                <a:avLst/>
              </a:prstGeom>
            </p:spPr>
            <p:txBody>
              <a:bodyPr wrap="square">
                <a:spAutoFit/>
              </a:bodyPr>
              <a:lstStyle/>
              <a:p>
                <a:pPr algn="just"/>
                <a:r>
                  <a:rPr lang="es-CL" sz="2000" b="1" dirty="0"/>
                  <a:t>3.- </a:t>
                </a:r>
                <a:r>
                  <a:rPr lang="es-ES" sz="2000" dirty="0"/>
                  <a:t>Plantear el enunciado probabilístico</a:t>
                </a:r>
              </a:p>
              <a:p>
                <a:pPr algn="just"/>
                <a:endParaRPr lang="es-ES" sz="2000" dirty="0"/>
              </a:p>
              <a:p>
                <a:pPr algn="just"/>
                <a14:m>
                  <m:oMathPara xmlns:m="http://schemas.openxmlformats.org/officeDocument/2006/math">
                    <m:oMathParaPr>
                      <m:jc m:val="centerGroup"/>
                    </m:oMathParaPr>
                    <m:oMath xmlns:m="http://schemas.openxmlformats.org/officeDocument/2006/math">
                      <m:r>
                        <a:rPr lang="es-ES" sz="2000" b="0" i="1" smtClean="0">
                          <a:latin typeface="Cambria Math" panose="02040503050406030204" pitchFamily="18" charset="0"/>
                        </a:rPr>
                        <m:t>𝑃</m:t>
                      </m:r>
                      <m:d>
                        <m:dPr>
                          <m:ctrlPr>
                            <a:rPr lang="es-ES" sz="2000" b="0" i="1" smtClean="0">
                              <a:latin typeface="Cambria Math" panose="02040503050406030204" pitchFamily="18" charset="0"/>
                            </a:rPr>
                          </m:ctrlPr>
                        </m:dPr>
                        <m:e>
                          <m:sSub>
                            <m:sSubPr>
                              <m:ctrlPr>
                                <a:rPr lang="es-ES" sz="2000" b="0" i="1" smtClean="0">
                                  <a:latin typeface="Cambria Math" panose="02040503050406030204" pitchFamily="18" charset="0"/>
                                </a:rPr>
                              </m:ctrlPr>
                            </m:sSubPr>
                            <m:e>
                              <m:r>
                                <a:rPr lang="es-ES" sz="2000" b="0" i="1" smtClean="0">
                                  <a:latin typeface="Cambria Math" panose="02040503050406030204" pitchFamily="18" charset="0"/>
                                </a:rPr>
                                <m:t>−</m:t>
                              </m:r>
                              <m:r>
                                <a:rPr lang="es-ES" sz="2000" b="0" i="1" smtClean="0">
                                  <a:latin typeface="Cambria Math" panose="02040503050406030204" pitchFamily="18" charset="0"/>
                                </a:rPr>
                                <m:t>𝑍</m:t>
                              </m:r>
                            </m:e>
                            <m:sub>
                              <m:f>
                                <m:fPr>
                                  <m:type m:val="skw"/>
                                  <m:ctrlPr>
                                    <a:rPr lang="es-ES" sz="2000" b="0" i="1" smtClean="0">
                                      <a:latin typeface="Cambria Math" panose="02040503050406030204" pitchFamily="18" charset="0"/>
                                    </a:rPr>
                                  </m:ctrlPr>
                                </m:fPr>
                                <m:num>
                                  <m:r>
                                    <a:rPr lang="es-ES" sz="2000" b="0" i="1" smtClean="0">
                                      <a:latin typeface="Cambria Math" panose="02040503050406030204" pitchFamily="18" charset="0"/>
                                      <a:ea typeface="Cambria Math" panose="02040503050406030204" pitchFamily="18" charset="0"/>
                                    </a:rPr>
                                    <m:t>𝛼</m:t>
                                  </m:r>
                                </m:num>
                                <m:den>
                                  <m:r>
                                    <a:rPr lang="es-ES" sz="2000" b="0" i="1" smtClean="0">
                                      <a:latin typeface="Cambria Math" panose="02040503050406030204" pitchFamily="18" charset="0"/>
                                    </a:rPr>
                                    <m:t>2</m:t>
                                  </m:r>
                                </m:den>
                              </m:f>
                            </m:sub>
                          </m:sSub>
                          <m:r>
                            <a:rPr lang="es-ES" sz="2000" b="0" i="1" smtClean="0">
                              <a:latin typeface="Cambria Math" panose="02040503050406030204" pitchFamily="18" charset="0"/>
                            </a:rPr>
                            <m:t>&lt;</m:t>
                          </m:r>
                          <m:f>
                            <m:fPr>
                              <m:ctrlPr>
                                <a:rPr lang="es-ES" sz="2000" i="1">
                                  <a:latin typeface="Cambria Math" panose="02040503050406030204" pitchFamily="18" charset="0"/>
                                </a:rPr>
                              </m:ctrlPr>
                            </m:fPr>
                            <m:num>
                              <m:acc>
                                <m:accPr>
                                  <m:chr m:val="̂"/>
                                  <m:ctrlPr>
                                    <a:rPr lang="es-ES" sz="2000" i="1">
                                      <a:latin typeface="Cambria Math" panose="02040503050406030204" pitchFamily="18" charset="0"/>
                                    </a:rPr>
                                  </m:ctrlPr>
                                </m:accPr>
                                <m:e>
                                  <m:r>
                                    <a:rPr lang="es-ES" sz="2000" i="1">
                                      <a:latin typeface="Cambria Math" panose="02040503050406030204" pitchFamily="18" charset="0"/>
                                    </a:rPr>
                                    <m:t>𝑝</m:t>
                                  </m:r>
                                </m:e>
                              </m:acc>
                              <m:r>
                                <a:rPr lang="es-ES" sz="2000" i="1">
                                  <a:latin typeface="Cambria Math" panose="02040503050406030204" pitchFamily="18" charset="0"/>
                                </a:rPr>
                                <m:t>−</m:t>
                              </m:r>
                              <m:r>
                                <a:rPr lang="es-ES" sz="2000" i="1">
                                  <a:solidFill>
                                    <a:srgbClr val="FF0000"/>
                                  </a:solidFill>
                                  <a:latin typeface="Cambria Math" panose="02040503050406030204" pitchFamily="18" charset="0"/>
                                </a:rPr>
                                <m:t>𝑝</m:t>
                              </m:r>
                            </m:num>
                            <m:den>
                              <m:rad>
                                <m:radPr>
                                  <m:degHide m:val="on"/>
                                  <m:ctrlPr>
                                    <a:rPr lang="es-ES" sz="2000" i="1">
                                      <a:latin typeface="Cambria Math" panose="02040503050406030204" pitchFamily="18" charset="0"/>
                                      <a:ea typeface="Cambria Math" panose="02040503050406030204" pitchFamily="18" charset="0"/>
                                    </a:rPr>
                                  </m:ctrlPr>
                                </m:radPr>
                                <m:deg/>
                                <m:e>
                                  <m:f>
                                    <m:fPr>
                                      <m:ctrlPr>
                                        <a:rPr lang="es-ES" sz="2000" i="1">
                                          <a:latin typeface="Cambria Math" panose="02040503050406030204" pitchFamily="18" charset="0"/>
                                          <a:ea typeface="Cambria Math" panose="02040503050406030204" pitchFamily="18" charset="0"/>
                                        </a:rPr>
                                      </m:ctrlPr>
                                    </m:fPr>
                                    <m:num>
                                      <m:r>
                                        <a:rPr lang="es-ES" sz="2000" i="1">
                                          <a:latin typeface="Cambria Math" panose="02040503050406030204" pitchFamily="18" charset="0"/>
                                          <a:ea typeface="Cambria Math" panose="02040503050406030204" pitchFamily="18" charset="0"/>
                                        </a:rPr>
                                        <m:t>𝑝</m:t>
                                      </m:r>
                                      <m:r>
                                        <a:rPr lang="es-ES" sz="2000" i="1">
                                          <a:latin typeface="Cambria Math" panose="02040503050406030204" pitchFamily="18" charset="0"/>
                                          <a:ea typeface="Cambria Math" panose="02040503050406030204" pitchFamily="18" charset="0"/>
                                        </a:rPr>
                                        <m:t>(1−</m:t>
                                      </m:r>
                                      <m:r>
                                        <a:rPr lang="es-ES" sz="2000" i="1">
                                          <a:latin typeface="Cambria Math" panose="02040503050406030204" pitchFamily="18" charset="0"/>
                                          <a:ea typeface="Cambria Math" panose="02040503050406030204" pitchFamily="18" charset="0"/>
                                        </a:rPr>
                                        <m:t>𝑝</m:t>
                                      </m:r>
                                      <m:r>
                                        <a:rPr lang="es-ES" sz="2000" i="1">
                                          <a:latin typeface="Cambria Math" panose="02040503050406030204" pitchFamily="18" charset="0"/>
                                          <a:ea typeface="Cambria Math" panose="02040503050406030204" pitchFamily="18" charset="0"/>
                                        </a:rPr>
                                        <m:t>)</m:t>
                                      </m:r>
                                    </m:num>
                                    <m:den>
                                      <m:r>
                                        <a:rPr lang="es-ES" sz="2000" i="1">
                                          <a:latin typeface="Cambria Math" panose="02040503050406030204" pitchFamily="18" charset="0"/>
                                          <a:ea typeface="Cambria Math" panose="02040503050406030204" pitchFamily="18" charset="0"/>
                                        </a:rPr>
                                        <m:t>𝑛</m:t>
                                      </m:r>
                                    </m:den>
                                  </m:f>
                                </m:e>
                              </m:rad>
                            </m:den>
                          </m:f>
                          <m:r>
                            <m:rPr>
                              <m:nor/>
                            </m:rPr>
                            <a:rPr lang="es-CL" sz="2000" dirty="0"/>
                            <m:t> </m:t>
                          </m:r>
                          <m:r>
                            <a:rPr lang="es-ES" sz="2000" b="0" i="1" dirty="0" smtClean="0">
                              <a:latin typeface="Cambria Math" panose="02040503050406030204" pitchFamily="18" charset="0"/>
                            </a:rPr>
                            <m:t>&lt;</m:t>
                          </m:r>
                          <m:sSub>
                            <m:sSubPr>
                              <m:ctrlPr>
                                <a:rPr lang="es-ES" sz="2000" b="0" i="1" smtClean="0">
                                  <a:latin typeface="Cambria Math" panose="02040503050406030204" pitchFamily="18" charset="0"/>
                                </a:rPr>
                              </m:ctrlPr>
                            </m:sSubPr>
                            <m:e>
                              <m:r>
                                <a:rPr lang="es-ES" sz="2000" b="0" i="1" smtClean="0">
                                  <a:latin typeface="Cambria Math" panose="02040503050406030204" pitchFamily="18" charset="0"/>
                                </a:rPr>
                                <m:t>𝑍</m:t>
                              </m:r>
                            </m:e>
                            <m:sub>
                              <m:f>
                                <m:fPr>
                                  <m:type m:val="skw"/>
                                  <m:ctrlPr>
                                    <a:rPr lang="es-ES" sz="2000" b="0" i="1" smtClean="0">
                                      <a:latin typeface="Cambria Math" panose="02040503050406030204" pitchFamily="18" charset="0"/>
                                    </a:rPr>
                                  </m:ctrlPr>
                                </m:fPr>
                                <m:num>
                                  <m:r>
                                    <a:rPr lang="es-ES" sz="2000" i="1">
                                      <a:latin typeface="Cambria Math" panose="02040503050406030204" pitchFamily="18" charset="0"/>
                                      <a:ea typeface="Cambria Math" panose="02040503050406030204" pitchFamily="18" charset="0"/>
                                    </a:rPr>
                                    <m:t>𝛼</m:t>
                                  </m:r>
                                </m:num>
                                <m:den>
                                  <m:r>
                                    <a:rPr lang="es-ES" sz="2000" b="0" i="1" smtClean="0">
                                      <a:latin typeface="Cambria Math" panose="02040503050406030204" pitchFamily="18" charset="0"/>
                                    </a:rPr>
                                    <m:t>2</m:t>
                                  </m:r>
                                </m:den>
                              </m:f>
                            </m:sub>
                          </m:sSub>
                        </m:e>
                      </m:d>
                      <m:r>
                        <a:rPr lang="es-ES" sz="2000" b="0" i="1" smtClean="0">
                          <a:latin typeface="Cambria Math" panose="02040503050406030204" pitchFamily="18" charset="0"/>
                        </a:rPr>
                        <m:t>=1−</m:t>
                      </m:r>
                      <m:r>
                        <a:rPr lang="es-ES" sz="2000" b="0" i="1" smtClean="0">
                          <a:latin typeface="Cambria Math" panose="02040503050406030204" pitchFamily="18" charset="0"/>
                          <a:ea typeface="Cambria Math" panose="02040503050406030204" pitchFamily="18" charset="0"/>
                        </a:rPr>
                        <m:t>𝛼</m:t>
                      </m:r>
                    </m:oMath>
                  </m:oMathPara>
                </a14:m>
                <a:endParaRPr lang="es-CL" sz="2000" dirty="0"/>
              </a:p>
            </p:txBody>
          </p:sp>
        </mc:Choice>
        <mc:Fallback xmlns="">
          <p:sp>
            <p:nvSpPr>
              <p:cNvPr id="15" name="Rectángulo 14">
                <a:extLst>
                  <a:ext uri="{FF2B5EF4-FFF2-40B4-BE49-F238E27FC236}">
                    <a16:creationId xmlns:a16="http://schemas.microsoft.com/office/drawing/2014/main" id="{3E08C5C1-60A3-2B42-9411-840ECDBAC872}"/>
                  </a:ext>
                </a:extLst>
              </p:cNvPr>
              <p:cNvSpPr>
                <a:spLocks noRot="1" noChangeAspect="1" noMove="1" noResize="1" noEditPoints="1" noAdjustHandles="1" noChangeArrowheads="1" noChangeShapeType="1" noTextEdit="1"/>
              </p:cNvSpPr>
              <p:nvPr/>
            </p:nvSpPr>
            <p:spPr>
              <a:xfrm>
                <a:off x="2211810" y="4134767"/>
                <a:ext cx="8979353" cy="1698735"/>
              </a:xfrm>
              <a:prstGeom prst="rect">
                <a:avLst/>
              </a:prstGeom>
              <a:blipFill>
                <a:blip r:embed="rId4"/>
                <a:stretch>
                  <a:fillRect l="-847" t="-1481" b="-15556"/>
                </a:stretch>
              </a:blipFill>
            </p:spPr>
            <p:txBody>
              <a:bodyPr/>
              <a:lstStyle/>
              <a:p>
                <a:r>
                  <a:rPr lang="es-CL">
                    <a:noFill/>
                  </a:rPr>
                  <a:t> </a:t>
                </a:r>
              </a:p>
            </p:txBody>
          </p:sp>
        </mc:Fallback>
      </mc:AlternateContent>
    </p:spTree>
    <p:extLst>
      <p:ext uri="{BB962C8B-B14F-4D97-AF65-F5344CB8AC3E}">
        <p14:creationId xmlns:p14="http://schemas.microsoft.com/office/powerpoint/2010/main" val="12886059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a:extLst>
              <a:ext uri="{FF2B5EF4-FFF2-40B4-BE49-F238E27FC236}">
                <a16:creationId xmlns:a16="http://schemas.microsoft.com/office/drawing/2014/main" id="{3F51F1CC-5325-014C-859A-589F2DD0FCB0}"/>
              </a:ext>
            </a:extLst>
          </p:cNvPr>
          <p:cNvSpPr txBox="1">
            <a:spLocks/>
          </p:cNvSpPr>
          <p:nvPr/>
        </p:nvSpPr>
        <p:spPr>
          <a:xfrm>
            <a:off x="990600" y="497524"/>
            <a:ext cx="10190544" cy="621528"/>
          </a:xfrm>
          <a:prstGeom prst="rect">
            <a:avLst/>
          </a:prstGeom>
        </p:spPr>
        <p:txBody>
          <a:bodyPr>
            <a:no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s-CL" dirty="0">
                <a:solidFill>
                  <a:schemeClr val="accent6">
                    <a:lumMod val="50000"/>
                  </a:schemeClr>
                </a:solidFill>
              </a:rPr>
              <a:t>Índice de la clase</a:t>
            </a:r>
          </a:p>
        </p:txBody>
      </p:sp>
      <p:sp>
        <p:nvSpPr>
          <p:cNvPr id="6" name="Subtítulo 2">
            <a:extLst>
              <a:ext uri="{FF2B5EF4-FFF2-40B4-BE49-F238E27FC236}">
                <a16:creationId xmlns:a16="http://schemas.microsoft.com/office/drawing/2014/main" id="{90BD04FD-D7C3-DD43-B2D5-73017BAFCBA6}"/>
              </a:ext>
            </a:extLst>
          </p:cNvPr>
          <p:cNvSpPr>
            <a:spLocks noGrp="1"/>
          </p:cNvSpPr>
          <p:nvPr>
            <p:ph type="subTitle" idx="10"/>
          </p:nvPr>
        </p:nvSpPr>
        <p:spPr>
          <a:xfrm>
            <a:off x="990600" y="1425600"/>
            <a:ext cx="10515600" cy="4907708"/>
          </a:xfrm>
        </p:spPr>
        <p:txBody>
          <a:bodyPr anchor="t"/>
          <a:lstStyle/>
          <a:p>
            <a:pPr marL="285750" indent="-285750">
              <a:spcBef>
                <a:spcPts val="600"/>
              </a:spcBef>
              <a:spcAft>
                <a:spcPts val="600"/>
              </a:spcAft>
              <a:buClr>
                <a:schemeClr val="accent1">
                  <a:lumMod val="60000"/>
                  <a:lumOff val="40000"/>
                </a:schemeClr>
              </a:buClr>
              <a:buSzPct val="100000"/>
              <a:buFont typeface="Arial" panose="020B0604020202020204" pitchFamily="34" charset="0"/>
              <a:buChar char="•"/>
            </a:pPr>
            <a:r>
              <a:rPr lang="es-CL" sz="2000" b="1" dirty="0">
                <a:solidFill>
                  <a:schemeClr val="accent6">
                    <a:lumMod val="50000"/>
                  </a:schemeClr>
                </a:solidFill>
              </a:rPr>
              <a:t>Sección 1 : Distribución muestral de proporciones</a:t>
            </a:r>
            <a:endParaRPr lang="es-CL" sz="2000" dirty="0">
              <a:solidFill>
                <a:schemeClr val="tx1">
                  <a:lumMod val="75000"/>
                  <a:lumOff val="25000"/>
                </a:schemeClr>
              </a:solidFill>
            </a:endParaRPr>
          </a:p>
          <a:p>
            <a:pPr marL="285750" indent="-285750">
              <a:spcBef>
                <a:spcPts val="600"/>
              </a:spcBef>
              <a:spcAft>
                <a:spcPts val="600"/>
              </a:spcAft>
              <a:buClr>
                <a:schemeClr val="accent1">
                  <a:lumMod val="60000"/>
                  <a:lumOff val="40000"/>
                </a:schemeClr>
              </a:buClr>
              <a:buSzPct val="100000"/>
              <a:buFont typeface="Arial" panose="020B0604020202020204" pitchFamily="34" charset="0"/>
              <a:buChar char="•"/>
            </a:pPr>
            <a:r>
              <a:rPr lang="es-CL" sz="2000" b="1" dirty="0">
                <a:solidFill>
                  <a:schemeClr val="accent6">
                    <a:lumMod val="50000"/>
                  </a:schemeClr>
                </a:solidFill>
              </a:rPr>
              <a:t>Sección 2 : Intervalo de confianza para proporciones</a:t>
            </a:r>
            <a:endParaRPr lang="es-ES" sz="2000" dirty="0">
              <a:solidFill>
                <a:schemeClr val="tx1">
                  <a:lumMod val="75000"/>
                  <a:lumOff val="25000"/>
                </a:schemeClr>
              </a:solidFill>
            </a:endParaRPr>
          </a:p>
          <a:p>
            <a:pPr marL="285750" indent="-285750">
              <a:spcBef>
                <a:spcPts val="600"/>
              </a:spcBef>
              <a:spcAft>
                <a:spcPts val="600"/>
              </a:spcAft>
              <a:buClr>
                <a:schemeClr val="accent1">
                  <a:lumMod val="60000"/>
                  <a:lumOff val="40000"/>
                </a:schemeClr>
              </a:buClr>
              <a:buSzPct val="100000"/>
              <a:buFont typeface="Arial" panose="020B0604020202020204" pitchFamily="34" charset="0"/>
              <a:buChar char="•"/>
            </a:pPr>
            <a:r>
              <a:rPr lang="es-CL" sz="2000" b="1" dirty="0">
                <a:solidFill>
                  <a:schemeClr val="accent6">
                    <a:lumMod val="50000"/>
                  </a:schemeClr>
                </a:solidFill>
              </a:rPr>
              <a:t>Sección 3 : Consideraciones</a:t>
            </a:r>
            <a:endParaRPr lang="es-ES" sz="2000" dirty="0">
              <a:solidFill>
                <a:schemeClr val="accent6">
                  <a:lumMod val="50000"/>
                </a:schemeClr>
              </a:solidFill>
            </a:endParaRPr>
          </a:p>
          <a:p>
            <a:pPr marL="285750" indent="-285750">
              <a:spcBef>
                <a:spcPts val="600"/>
              </a:spcBef>
              <a:spcAft>
                <a:spcPts val="600"/>
              </a:spcAft>
              <a:buClr>
                <a:schemeClr val="accent1">
                  <a:lumMod val="60000"/>
                  <a:lumOff val="40000"/>
                </a:schemeClr>
              </a:buClr>
              <a:buSzPct val="100000"/>
              <a:buFont typeface="Arial" panose="020B0604020202020204" pitchFamily="34" charset="0"/>
              <a:buChar char="•"/>
            </a:pPr>
            <a:r>
              <a:rPr lang="es-ES" sz="2000" b="1" dirty="0">
                <a:solidFill>
                  <a:schemeClr val="accent6">
                    <a:lumMod val="50000"/>
                  </a:schemeClr>
                </a:solidFill>
              </a:rPr>
              <a:t>Sección 4 : Tamaño de muestra</a:t>
            </a:r>
            <a:endParaRPr lang="es-CL" sz="2000" dirty="0">
              <a:solidFill>
                <a:schemeClr val="tx1">
                  <a:lumMod val="75000"/>
                  <a:lumOff val="25000"/>
                </a:schemeClr>
              </a:solidFill>
            </a:endParaRPr>
          </a:p>
          <a:p>
            <a:pPr marL="0" indent="0">
              <a:spcBef>
                <a:spcPts val="600"/>
              </a:spcBef>
              <a:spcAft>
                <a:spcPts val="600"/>
              </a:spcAft>
              <a:buClr>
                <a:schemeClr val="accent1">
                  <a:lumMod val="60000"/>
                  <a:lumOff val="40000"/>
                </a:schemeClr>
              </a:buClr>
              <a:buSzPct val="100000"/>
            </a:pPr>
            <a:endParaRPr lang="es-CL" sz="2000" dirty="0">
              <a:solidFill>
                <a:schemeClr val="tx1">
                  <a:lumMod val="75000"/>
                  <a:lumOff val="25000"/>
                </a:schemeClr>
              </a:solidFill>
            </a:endParaRPr>
          </a:p>
          <a:p>
            <a:pPr marL="0" indent="0">
              <a:buClr>
                <a:schemeClr val="accent1">
                  <a:lumMod val="60000"/>
                  <a:lumOff val="40000"/>
                </a:schemeClr>
              </a:buClr>
              <a:buSzPct val="100000"/>
            </a:pPr>
            <a:endParaRPr lang="es-CL" sz="2000" dirty="0">
              <a:solidFill>
                <a:schemeClr val="tx1">
                  <a:lumMod val="75000"/>
                  <a:lumOff val="25000"/>
                </a:schemeClr>
              </a:solidFill>
            </a:endParaRPr>
          </a:p>
        </p:txBody>
      </p:sp>
    </p:spTree>
    <p:extLst>
      <p:ext uri="{BB962C8B-B14F-4D97-AF65-F5344CB8AC3E}">
        <p14:creationId xmlns:p14="http://schemas.microsoft.com/office/powerpoint/2010/main" val="700678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6150C-338A-9C48-97A2-41072355BE87}"/>
              </a:ext>
            </a:extLst>
          </p:cNvPr>
          <p:cNvSpPr>
            <a:spLocks noGrp="1"/>
          </p:cNvSpPr>
          <p:nvPr>
            <p:ph type="ctrTitle"/>
          </p:nvPr>
        </p:nvSpPr>
        <p:spPr>
          <a:xfrm>
            <a:off x="2452439" y="658912"/>
            <a:ext cx="8738726" cy="594853"/>
          </a:xfrm>
        </p:spPr>
        <p:txBody>
          <a:bodyPr>
            <a:normAutofit/>
          </a:bodyPr>
          <a:lstStyle/>
          <a:p>
            <a:pPr algn="r"/>
            <a:r>
              <a:rPr lang="es-CL" dirty="0">
                <a:solidFill>
                  <a:schemeClr val="accent6">
                    <a:lumMod val="50000"/>
                  </a:schemeClr>
                </a:solidFill>
              </a:rPr>
              <a:t>Construcción I.C. para la proporción</a:t>
            </a:r>
          </a:p>
        </p:txBody>
      </p:sp>
      <p:sp>
        <p:nvSpPr>
          <p:cNvPr id="4" name="Subtitle 2">
            <a:extLst>
              <a:ext uri="{FF2B5EF4-FFF2-40B4-BE49-F238E27FC236}">
                <a16:creationId xmlns:a16="http://schemas.microsoft.com/office/drawing/2014/main" id="{5E3D40D3-4799-DD4B-8126-18419D497AA9}"/>
              </a:ext>
            </a:extLst>
          </p:cNvPr>
          <p:cNvSpPr txBox="1">
            <a:spLocks/>
          </p:cNvSpPr>
          <p:nvPr/>
        </p:nvSpPr>
        <p:spPr>
          <a:xfrm>
            <a:off x="2452439" y="1289781"/>
            <a:ext cx="8738726" cy="880727"/>
          </a:xfrm>
          <a:prstGeom prst="rect">
            <a:avLst/>
          </a:prstGeom>
        </p:spPr>
        <p:txBody>
          <a:bodyPr anchor="t"/>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000" kern="1200">
                <a:solidFill>
                  <a:schemeClr val="tx1">
                    <a:lumMod val="75000"/>
                    <a:lumOff val="25000"/>
                  </a:schemeClr>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endParaRPr lang="es-ES_tradnl" b="1" dirty="0">
              <a:solidFill>
                <a:schemeClr val="accent6">
                  <a:lumMod val="50000"/>
                </a:schemeClr>
              </a:solidFill>
            </a:endParaRPr>
          </a:p>
        </p:txBody>
      </p:sp>
      <mc:AlternateContent xmlns:mc="http://schemas.openxmlformats.org/markup-compatibility/2006" xmlns:a14="http://schemas.microsoft.com/office/drawing/2010/main">
        <mc:Choice Requires="a14">
          <p:sp>
            <p:nvSpPr>
              <p:cNvPr id="15" name="Rectángulo 14">
                <a:extLst>
                  <a:ext uri="{FF2B5EF4-FFF2-40B4-BE49-F238E27FC236}">
                    <a16:creationId xmlns:a16="http://schemas.microsoft.com/office/drawing/2014/main" id="{3E08C5C1-60A3-2B42-9411-840ECDBAC872}"/>
                  </a:ext>
                </a:extLst>
              </p:cNvPr>
              <p:cNvSpPr/>
              <p:nvPr/>
            </p:nvSpPr>
            <p:spPr>
              <a:xfrm>
                <a:off x="2135610" y="1631053"/>
                <a:ext cx="8979353" cy="1710405"/>
              </a:xfrm>
              <a:prstGeom prst="rect">
                <a:avLst/>
              </a:prstGeom>
            </p:spPr>
            <p:txBody>
              <a:bodyPr wrap="square">
                <a:spAutoFit/>
              </a:bodyPr>
              <a:lstStyle/>
              <a:p>
                <a:pPr algn="just"/>
                <a:r>
                  <a:rPr lang="es-CL" sz="2000" b="1" dirty="0"/>
                  <a:t>4.- </a:t>
                </a:r>
                <a:r>
                  <a:rPr lang="es-ES" sz="2000" dirty="0"/>
                  <a:t>Transformar el enunciado probabilístico</a:t>
                </a:r>
              </a:p>
              <a:p>
                <a:pPr algn="just"/>
                <a:endParaRPr lang="es-ES" sz="2000" dirty="0"/>
              </a:p>
              <a:p>
                <a:pPr algn="just"/>
                <a14:m>
                  <m:oMathPara xmlns:m="http://schemas.openxmlformats.org/officeDocument/2006/math">
                    <m:oMathParaPr>
                      <m:jc m:val="centerGroup"/>
                    </m:oMathParaPr>
                    <m:oMath xmlns:m="http://schemas.openxmlformats.org/officeDocument/2006/math">
                      <m:r>
                        <a:rPr lang="es-ES" sz="2000" b="0" i="1" smtClean="0">
                          <a:latin typeface="Cambria Math" panose="02040503050406030204" pitchFamily="18" charset="0"/>
                        </a:rPr>
                        <m:t>𝑃</m:t>
                      </m:r>
                      <m:d>
                        <m:dPr>
                          <m:ctrlPr>
                            <a:rPr lang="es-ES" sz="2000" b="0" i="1" smtClean="0">
                              <a:latin typeface="Cambria Math" panose="02040503050406030204" pitchFamily="18" charset="0"/>
                            </a:rPr>
                          </m:ctrlPr>
                        </m:dPr>
                        <m:e>
                          <m:sSub>
                            <m:sSubPr>
                              <m:ctrlPr>
                                <a:rPr lang="es-ES" sz="2000" b="0" i="1" smtClean="0">
                                  <a:latin typeface="Cambria Math" panose="02040503050406030204" pitchFamily="18" charset="0"/>
                                </a:rPr>
                              </m:ctrlPr>
                            </m:sSubPr>
                            <m:e>
                              <m:acc>
                                <m:accPr>
                                  <m:chr m:val="̂"/>
                                  <m:ctrlPr>
                                    <a:rPr lang="es-ES" sz="2000" b="0" i="1" smtClean="0">
                                      <a:latin typeface="Cambria Math" panose="02040503050406030204" pitchFamily="18" charset="0"/>
                                    </a:rPr>
                                  </m:ctrlPr>
                                </m:accPr>
                                <m:e>
                                  <m:r>
                                    <a:rPr lang="es-ES" sz="2000" b="0" i="1" smtClean="0">
                                      <a:latin typeface="Cambria Math" panose="02040503050406030204" pitchFamily="18" charset="0"/>
                                    </a:rPr>
                                    <m:t>𝑝</m:t>
                                  </m:r>
                                </m:e>
                              </m:acc>
                              <m:r>
                                <a:rPr lang="es-ES" sz="2000" b="0" i="1" smtClean="0">
                                  <a:latin typeface="Cambria Math" panose="02040503050406030204" pitchFamily="18" charset="0"/>
                                </a:rPr>
                                <m:t>−</m:t>
                              </m:r>
                              <m:r>
                                <a:rPr lang="es-ES" sz="2000" b="0" i="1" smtClean="0">
                                  <a:latin typeface="Cambria Math" panose="02040503050406030204" pitchFamily="18" charset="0"/>
                                </a:rPr>
                                <m:t>𝑍</m:t>
                              </m:r>
                            </m:e>
                            <m:sub>
                              <m:f>
                                <m:fPr>
                                  <m:type m:val="skw"/>
                                  <m:ctrlPr>
                                    <a:rPr lang="es-ES" sz="2000" b="0" i="1" smtClean="0">
                                      <a:latin typeface="Cambria Math" panose="02040503050406030204" pitchFamily="18" charset="0"/>
                                    </a:rPr>
                                  </m:ctrlPr>
                                </m:fPr>
                                <m:num>
                                  <m:r>
                                    <a:rPr lang="es-ES" sz="2000" b="0" i="1" smtClean="0">
                                      <a:latin typeface="Cambria Math" panose="02040503050406030204" pitchFamily="18" charset="0"/>
                                      <a:ea typeface="Cambria Math" panose="02040503050406030204" pitchFamily="18" charset="0"/>
                                    </a:rPr>
                                    <m:t>𝛼</m:t>
                                  </m:r>
                                </m:num>
                                <m:den>
                                  <m:r>
                                    <a:rPr lang="es-ES" sz="2000" b="0" i="1" smtClean="0">
                                      <a:latin typeface="Cambria Math" panose="02040503050406030204" pitchFamily="18" charset="0"/>
                                    </a:rPr>
                                    <m:t>2</m:t>
                                  </m:r>
                                </m:den>
                              </m:f>
                            </m:sub>
                          </m:sSub>
                          <m:rad>
                            <m:radPr>
                              <m:degHide m:val="on"/>
                              <m:ctrlPr>
                                <a:rPr lang="es-ES" sz="2000" i="1">
                                  <a:latin typeface="Cambria Math" panose="02040503050406030204" pitchFamily="18" charset="0"/>
                                  <a:ea typeface="Cambria Math" panose="02040503050406030204" pitchFamily="18" charset="0"/>
                                </a:rPr>
                              </m:ctrlPr>
                            </m:radPr>
                            <m:deg/>
                            <m:e>
                              <m:f>
                                <m:fPr>
                                  <m:ctrlPr>
                                    <a:rPr lang="es-ES" sz="2000" i="1">
                                      <a:latin typeface="Cambria Math" panose="02040503050406030204" pitchFamily="18" charset="0"/>
                                      <a:ea typeface="Cambria Math" panose="02040503050406030204" pitchFamily="18" charset="0"/>
                                    </a:rPr>
                                  </m:ctrlPr>
                                </m:fPr>
                                <m:num>
                                  <m:r>
                                    <a:rPr lang="es-ES" sz="2000" i="1">
                                      <a:latin typeface="Cambria Math" panose="02040503050406030204" pitchFamily="18" charset="0"/>
                                      <a:ea typeface="Cambria Math" panose="02040503050406030204" pitchFamily="18" charset="0"/>
                                    </a:rPr>
                                    <m:t>𝑝</m:t>
                                  </m:r>
                                  <m:r>
                                    <a:rPr lang="es-ES" sz="2000" i="1">
                                      <a:latin typeface="Cambria Math" panose="02040503050406030204" pitchFamily="18" charset="0"/>
                                      <a:ea typeface="Cambria Math" panose="02040503050406030204" pitchFamily="18" charset="0"/>
                                    </a:rPr>
                                    <m:t>(1−</m:t>
                                  </m:r>
                                  <m:r>
                                    <a:rPr lang="es-ES" sz="2000" i="1">
                                      <a:latin typeface="Cambria Math" panose="02040503050406030204" pitchFamily="18" charset="0"/>
                                      <a:ea typeface="Cambria Math" panose="02040503050406030204" pitchFamily="18" charset="0"/>
                                    </a:rPr>
                                    <m:t>𝑝</m:t>
                                  </m:r>
                                  <m:r>
                                    <a:rPr lang="es-ES" sz="2000" i="1">
                                      <a:latin typeface="Cambria Math" panose="02040503050406030204" pitchFamily="18" charset="0"/>
                                      <a:ea typeface="Cambria Math" panose="02040503050406030204" pitchFamily="18" charset="0"/>
                                    </a:rPr>
                                    <m:t>)</m:t>
                                  </m:r>
                                </m:num>
                                <m:den>
                                  <m:r>
                                    <a:rPr lang="es-ES" sz="2000" i="1">
                                      <a:latin typeface="Cambria Math" panose="02040503050406030204" pitchFamily="18" charset="0"/>
                                      <a:ea typeface="Cambria Math" panose="02040503050406030204" pitchFamily="18" charset="0"/>
                                    </a:rPr>
                                    <m:t>𝑛</m:t>
                                  </m:r>
                                </m:den>
                              </m:f>
                            </m:e>
                          </m:rad>
                          <m:r>
                            <a:rPr lang="es-ES" sz="2000" b="0" i="1" smtClean="0">
                              <a:latin typeface="Cambria Math" panose="02040503050406030204" pitchFamily="18" charset="0"/>
                            </a:rPr>
                            <m:t>&lt;</m:t>
                          </m:r>
                          <m:r>
                            <a:rPr lang="es-ES" sz="2000" b="1" i="1" smtClean="0">
                              <a:solidFill>
                                <a:srgbClr val="FF0000"/>
                              </a:solidFill>
                              <a:latin typeface="Cambria Math" panose="02040503050406030204" pitchFamily="18" charset="0"/>
                              <a:ea typeface="Cambria Math" panose="02040503050406030204" pitchFamily="18" charset="0"/>
                            </a:rPr>
                            <m:t>𝒑</m:t>
                          </m:r>
                          <m:r>
                            <a:rPr lang="es-ES" sz="2000" b="0" i="1" smtClean="0">
                              <a:latin typeface="Cambria Math" panose="02040503050406030204" pitchFamily="18" charset="0"/>
                            </a:rPr>
                            <m:t>&lt;</m:t>
                          </m:r>
                          <m:acc>
                            <m:accPr>
                              <m:chr m:val="̂"/>
                              <m:ctrlPr>
                                <a:rPr lang="es-ES" sz="2000" b="0" i="1" smtClean="0">
                                  <a:latin typeface="Cambria Math" panose="02040503050406030204" pitchFamily="18" charset="0"/>
                                </a:rPr>
                              </m:ctrlPr>
                            </m:accPr>
                            <m:e>
                              <m:r>
                                <a:rPr lang="es-ES" sz="2000" b="0" i="1" smtClean="0">
                                  <a:latin typeface="Cambria Math" panose="02040503050406030204" pitchFamily="18" charset="0"/>
                                </a:rPr>
                                <m:t>𝑝</m:t>
                              </m:r>
                            </m:e>
                          </m:acc>
                          <m:r>
                            <a:rPr lang="es-ES" sz="2000" b="0" i="1" smtClean="0">
                              <a:latin typeface="Cambria Math" panose="02040503050406030204" pitchFamily="18" charset="0"/>
                            </a:rPr>
                            <m:t>+</m:t>
                          </m:r>
                          <m:sSub>
                            <m:sSubPr>
                              <m:ctrlPr>
                                <a:rPr lang="es-ES" sz="2000" b="0" i="1" smtClean="0">
                                  <a:latin typeface="Cambria Math" panose="02040503050406030204" pitchFamily="18" charset="0"/>
                                </a:rPr>
                              </m:ctrlPr>
                            </m:sSubPr>
                            <m:e>
                              <m:r>
                                <a:rPr lang="es-ES" sz="2000" b="0" i="1" smtClean="0">
                                  <a:latin typeface="Cambria Math" panose="02040503050406030204" pitchFamily="18" charset="0"/>
                                </a:rPr>
                                <m:t>𝑍</m:t>
                              </m:r>
                            </m:e>
                            <m:sub>
                              <m:f>
                                <m:fPr>
                                  <m:type m:val="skw"/>
                                  <m:ctrlPr>
                                    <a:rPr lang="es-ES" sz="2000" b="0" i="1" smtClean="0">
                                      <a:latin typeface="Cambria Math" panose="02040503050406030204" pitchFamily="18" charset="0"/>
                                    </a:rPr>
                                  </m:ctrlPr>
                                </m:fPr>
                                <m:num>
                                  <m:r>
                                    <a:rPr lang="es-ES" sz="2000" i="1">
                                      <a:latin typeface="Cambria Math" panose="02040503050406030204" pitchFamily="18" charset="0"/>
                                      <a:ea typeface="Cambria Math" panose="02040503050406030204" pitchFamily="18" charset="0"/>
                                    </a:rPr>
                                    <m:t>𝛼</m:t>
                                  </m:r>
                                </m:num>
                                <m:den>
                                  <m:r>
                                    <a:rPr lang="es-ES" sz="2000" b="0" i="1" smtClean="0">
                                      <a:latin typeface="Cambria Math" panose="02040503050406030204" pitchFamily="18" charset="0"/>
                                    </a:rPr>
                                    <m:t>2</m:t>
                                  </m:r>
                                </m:den>
                              </m:f>
                            </m:sub>
                          </m:sSub>
                          <m:rad>
                            <m:radPr>
                              <m:degHide m:val="on"/>
                              <m:ctrlPr>
                                <a:rPr lang="es-ES" sz="2000" i="1">
                                  <a:latin typeface="Cambria Math" panose="02040503050406030204" pitchFamily="18" charset="0"/>
                                  <a:ea typeface="Cambria Math" panose="02040503050406030204" pitchFamily="18" charset="0"/>
                                </a:rPr>
                              </m:ctrlPr>
                            </m:radPr>
                            <m:deg/>
                            <m:e>
                              <m:f>
                                <m:fPr>
                                  <m:ctrlPr>
                                    <a:rPr lang="es-ES" sz="2000" i="1">
                                      <a:latin typeface="Cambria Math" panose="02040503050406030204" pitchFamily="18" charset="0"/>
                                      <a:ea typeface="Cambria Math" panose="02040503050406030204" pitchFamily="18" charset="0"/>
                                    </a:rPr>
                                  </m:ctrlPr>
                                </m:fPr>
                                <m:num>
                                  <m:r>
                                    <a:rPr lang="es-ES" sz="2000" i="1">
                                      <a:latin typeface="Cambria Math" panose="02040503050406030204" pitchFamily="18" charset="0"/>
                                      <a:ea typeface="Cambria Math" panose="02040503050406030204" pitchFamily="18" charset="0"/>
                                    </a:rPr>
                                    <m:t>𝑝</m:t>
                                  </m:r>
                                  <m:r>
                                    <a:rPr lang="es-ES" sz="2000" i="1">
                                      <a:latin typeface="Cambria Math" panose="02040503050406030204" pitchFamily="18" charset="0"/>
                                      <a:ea typeface="Cambria Math" panose="02040503050406030204" pitchFamily="18" charset="0"/>
                                    </a:rPr>
                                    <m:t>(1−</m:t>
                                  </m:r>
                                  <m:r>
                                    <a:rPr lang="es-ES" sz="2000" i="1">
                                      <a:latin typeface="Cambria Math" panose="02040503050406030204" pitchFamily="18" charset="0"/>
                                      <a:ea typeface="Cambria Math" panose="02040503050406030204" pitchFamily="18" charset="0"/>
                                    </a:rPr>
                                    <m:t>𝑝</m:t>
                                  </m:r>
                                  <m:r>
                                    <a:rPr lang="es-ES" sz="2000" i="1">
                                      <a:latin typeface="Cambria Math" panose="02040503050406030204" pitchFamily="18" charset="0"/>
                                      <a:ea typeface="Cambria Math" panose="02040503050406030204" pitchFamily="18" charset="0"/>
                                    </a:rPr>
                                    <m:t>)</m:t>
                                  </m:r>
                                </m:num>
                                <m:den>
                                  <m:r>
                                    <a:rPr lang="es-ES" sz="2000" i="1">
                                      <a:latin typeface="Cambria Math" panose="02040503050406030204" pitchFamily="18" charset="0"/>
                                      <a:ea typeface="Cambria Math" panose="02040503050406030204" pitchFamily="18" charset="0"/>
                                    </a:rPr>
                                    <m:t>𝑛</m:t>
                                  </m:r>
                                </m:den>
                              </m:f>
                            </m:e>
                          </m:rad>
                        </m:e>
                      </m:d>
                      <m:r>
                        <a:rPr lang="es-ES" sz="2000" b="0" i="1" smtClean="0">
                          <a:latin typeface="Cambria Math" panose="02040503050406030204" pitchFamily="18" charset="0"/>
                        </a:rPr>
                        <m:t>=1−</m:t>
                      </m:r>
                      <m:r>
                        <a:rPr lang="es-ES" sz="2000" b="0" i="1" smtClean="0">
                          <a:latin typeface="Cambria Math" panose="02040503050406030204" pitchFamily="18" charset="0"/>
                          <a:ea typeface="Cambria Math" panose="02040503050406030204" pitchFamily="18" charset="0"/>
                        </a:rPr>
                        <m:t>𝛼</m:t>
                      </m:r>
                    </m:oMath>
                  </m:oMathPara>
                </a14:m>
                <a:endParaRPr lang="es-CL" sz="2000" dirty="0"/>
              </a:p>
            </p:txBody>
          </p:sp>
        </mc:Choice>
        <mc:Fallback xmlns="">
          <p:sp>
            <p:nvSpPr>
              <p:cNvPr id="15" name="Rectángulo 14">
                <a:extLst>
                  <a:ext uri="{FF2B5EF4-FFF2-40B4-BE49-F238E27FC236}">
                    <a16:creationId xmlns:a16="http://schemas.microsoft.com/office/drawing/2014/main" id="{3E08C5C1-60A3-2B42-9411-840ECDBAC872}"/>
                  </a:ext>
                </a:extLst>
              </p:cNvPr>
              <p:cNvSpPr>
                <a:spLocks noRot="1" noChangeAspect="1" noMove="1" noResize="1" noEditPoints="1" noAdjustHandles="1" noChangeArrowheads="1" noChangeShapeType="1" noTextEdit="1"/>
              </p:cNvSpPr>
              <p:nvPr/>
            </p:nvSpPr>
            <p:spPr>
              <a:xfrm>
                <a:off x="2135610" y="1631053"/>
                <a:ext cx="8979353" cy="1710405"/>
              </a:xfrm>
              <a:prstGeom prst="rect">
                <a:avLst/>
              </a:prstGeom>
              <a:blipFill>
                <a:blip r:embed="rId3"/>
                <a:stretch>
                  <a:fillRect l="-706" t="-2206" b="-24265"/>
                </a:stretch>
              </a:blipFill>
            </p:spPr>
            <p:txBody>
              <a:bodyPr/>
              <a:lstStyle/>
              <a:p>
                <a:r>
                  <a:rPr lang="es-CL">
                    <a:noFill/>
                  </a:rPr>
                  <a:t> </a:t>
                </a:r>
              </a:p>
            </p:txBody>
          </p:sp>
        </mc:Fallback>
      </mc:AlternateContent>
      <mc:AlternateContent xmlns:mc="http://schemas.openxmlformats.org/markup-compatibility/2006">
        <mc:Choice xmlns:a14="http://schemas.microsoft.com/office/drawing/2010/main" Requires="a14">
          <p:sp>
            <p:nvSpPr>
              <p:cNvPr id="9" name="Rectángulo 8">
                <a:extLst>
                  <a:ext uri="{FF2B5EF4-FFF2-40B4-BE49-F238E27FC236}">
                    <a16:creationId xmlns:a16="http://schemas.microsoft.com/office/drawing/2014/main" id="{D7CBF1B2-C00C-F144-BB33-079841FFA089}"/>
                  </a:ext>
                </a:extLst>
              </p:cNvPr>
              <p:cNvSpPr/>
              <p:nvPr/>
            </p:nvSpPr>
            <p:spPr>
              <a:xfrm>
                <a:off x="2472809" y="4050907"/>
                <a:ext cx="8548226" cy="1710405"/>
              </a:xfrm>
              <a:prstGeom prst="rect">
                <a:avLst/>
              </a:prstGeom>
            </p:spPr>
            <p:txBody>
              <a:bodyPr wrap="square">
                <a:spAutoFit/>
              </a:bodyPr>
              <a:lstStyle/>
              <a:p>
                <a:pPr algn="just"/>
                <a:r>
                  <a:rPr lang="es-CL" sz="2000" b="1" dirty="0"/>
                  <a:t>5.- </a:t>
                </a:r>
                <a:r>
                  <a:rPr lang="es-CL" sz="2000" dirty="0"/>
                  <a:t>Intervalo de confianza para </a:t>
                </a:r>
                <a14:m>
                  <m:oMath xmlns:m="http://schemas.openxmlformats.org/officeDocument/2006/math">
                    <m:r>
                      <a:rPr lang="es-ES" sz="2000" b="1" i="1" smtClean="0">
                        <a:solidFill>
                          <a:srgbClr val="FF0000"/>
                        </a:solidFill>
                        <a:latin typeface="Cambria Math" panose="02040503050406030204" pitchFamily="18" charset="0"/>
                        <a:ea typeface="Cambria Math" panose="02040503050406030204" pitchFamily="18" charset="0"/>
                      </a:rPr>
                      <m:t>𝒑</m:t>
                    </m:r>
                    <m:r>
                      <a:rPr lang="es-ES" sz="2000" b="0" i="1" smtClean="0">
                        <a:latin typeface="Cambria Math" panose="02040503050406030204" pitchFamily="18" charset="0"/>
                        <a:ea typeface="Cambria Math" panose="02040503050406030204" pitchFamily="18" charset="0"/>
                      </a:rPr>
                      <m:t> </m:t>
                    </m:r>
                  </m:oMath>
                </a14:m>
                <a:r>
                  <a:rPr lang="es-CL" sz="2000" dirty="0"/>
                  <a:t>con nivel de confianza </a:t>
                </a:r>
                <a14:m>
                  <m:oMath xmlns:m="http://schemas.openxmlformats.org/officeDocument/2006/math">
                    <m:d>
                      <m:dPr>
                        <m:ctrlPr>
                          <a:rPr lang="es-CL" sz="2000" i="1" smtClean="0">
                            <a:latin typeface="Cambria Math" panose="02040503050406030204" pitchFamily="18" charset="0"/>
                          </a:rPr>
                        </m:ctrlPr>
                      </m:dPr>
                      <m:e>
                        <m:r>
                          <a:rPr lang="es-ES" sz="2000" b="0" i="1" smtClean="0">
                            <a:latin typeface="Cambria Math" panose="02040503050406030204" pitchFamily="18" charset="0"/>
                          </a:rPr>
                          <m:t>1−</m:t>
                        </m:r>
                        <m:r>
                          <a:rPr lang="es-ES" sz="2000" b="0" i="1" smtClean="0">
                            <a:latin typeface="Cambria Math" panose="02040503050406030204" pitchFamily="18" charset="0"/>
                            <a:ea typeface="Cambria Math" panose="02040503050406030204" pitchFamily="18" charset="0"/>
                          </a:rPr>
                          <m:t>𝛼</m:t>
                        </m:r>
                      </m:e>
                    </m:d>
                  </m:oMath>
                </a14:m>
                <a:endParaRPr lang="es-ES" sz="2000" i="1" dirty="0">
                  <a:latin typeface="Cambria Math" panose="02040503050406030204" pitchFamily="18" charset="0"/>
                </a:endParaRPr>
              </a:p>
              <a:p>
                <a:pPr algn="just"/>
                <a:endParaRPr lang="es-ES" sz="2000" b="1" i="1" dirty="0">
                  <a:solidFill>
                    <a:schemeClr val="accent6">
                      <a:lumMod val="50000"/>
                    </a:schemeClr>
                  </a:solidFill>
                  <a:latin typeface="Cambria Math" panose="02040503050406030204" pitchFamily="18" charset="0"/>
                </a:endParaRPr>
              </a:p>
              <a:p>
                <a:pPr algn="just"/>
                <a14:m>
                  <m:oMathPara xmlns:m="http://schemas.openxmlformats.org/officeDocument/2006/math">
                    <m:oMathParaPr>
                      <m:jc m:val="centerGroup"/>
                    </m:oMathParaPr>
                    <m:oMath xmlns:m="http://schemas.openxmlformats.org/officeDocument/2006/math">
                      <m:d>
                        <m:dPr>
                          <m:ctrlPr>
                            <a:rPr lang="es-ES" sz="2000" b="1" i="1" smtClean="0">
                              <a:solidFill>
                                <a:schemeClr val="accent6">
                                  <a:lumMod val="50000"/>
                                </a:schemeClr>
                              </a:solidFill>
                              <a:latin typeface="Cambria Math" panose="02040503050406030204" pitchFamily="18" charset="0"/>
                            </a:rPr>
                          </m:ctrlPr>
                        </m:dPr>
                        <m:e>
                          <m:sSub>
                            <m:sSubPr>
                              <m:ctrlPr>
                                <a:rPr lang="es-ES" sz="2000" b="1" i="1">
                                  <a:solidFill>
                                    <a:schemeClr val="accent6">
                                      <a:lumMod val="50000"/>
                                    </a:schemeClr>
                                  </a:solidFill>
                                  <a:latin typeface="Cambria Math" panose="02040503050406030204" pitchFamily="18" charset="0"/>
                                </a:rPr>
                              </m:ctrlPr>
                            </m:sSubPr>
                            <m:e>
                              <m:acc>
                                <m:accPr>
                                  <m:chr m:val="̂"/>
                                  <m:ctrlPr>
                                    <a:rPr lang="es-ES" sz="2000" i="1">
                                      <a:solidFill>
                                        <a:schemeClr val="accent6">
                                          <a:lumMod val="50000"/>
                                        </a:schemeClr>
                                      </a:solidFill>
                                      <a:latin typeface="Cambria Math" panose="02040503050406030204" pitchFamily="18" charset="0"/>
                                    </a:rPr>
                                  </m:ctrlPr>
                                </m:accPr>
                                <m:e>
                                  <m:r>
                                    <a:rPr lang="es-ES" sz="2000" i="1">
                                      <a:solidFill>
                                        <a:schemeClr val="accent6">
                                          <a:lumMod val="50000"/>
                                        </a:schemeClr>
                                      </a:solidFill>
                                      <a:latin typeface="Cambria Math" panose="02040503050406030204" pitchFamily="18" charset="0"/>
                                    </a:rPr>
                                    <m:t>𝑝</m:t>
                                  </m:r>
                                </m:e>
                              </m:acc>
                              <m:r>
                                <a:rPr lang="es-ES" sz="2000" b="1" i="1">
                                  <a:solidFill>
                                    <a:schemeClr val="accent6">
                                      <a:lumMod val="50000"/>
                                    </a:schemeClr>
                                  </a:solidFill>
                                  <a:latin typeface="Cambria Math" panose="02040503050406030204" pitchFamily="18" charset="0"/>
                                </a:rPr>
                                <m:t>−</m:t>
                              </m:r>
                              <m:r>
                                <a:rPr lang="es-ES" sz="2000" b="1" i="1">
                                  <a:solidFill>
                                    <a:schemeClr val="accent6">
                                      <a:lumMod val="50000"/>
                                    </a:schemeClr>
                                  </a:solidFill>
                                  <a:latin typeface="Cambria Math" panose="02040503050406030204" pitchFamily="18" charset="0"/>
                                </a:rPr>
                                <m:t>𝒁</m:t>
                              </m:r>
                            </m:e>
                            <m:sub>
                              <m:f>
                                <m:fPr>
                                  <m:type m:val="skw"/>
                                  <m:ctrlPr>
                                    <a:rPr lang="es-ES" sz="2000" b="1" i="1">
                                      <a:solidFill>
                                        <a:schemeClr val="accent6">
                                          <a:lumMod val="50000"/>
                                        </a:schemeClr>
                                      </a:solidFill>
                                      <a:latin typeface="Cambria Math" panose="02040503050406030204" pitchFamily="18" charset="0"/>
                                    </a:rPr>
                                  </m:ctrlPr>
                                </m:fPr>
                                <m:num>
                                  <m:r>
                                    <a:rPr lang="es-ES" sz="2000" b="1" i="1">
                                      <a:solidFill>
                                        <a:schemeClr val="accent6">
                                          <a:lumMod val="50000"/>
                                        </a:schemeClr>
                                      </a:solidFill>
                                      <a:latin typeface="Cambria Math" panose="02040503050406030204" pitchFamily="18" charset="0"/>
                                      <a:ea typeface="Cambria Math" panose="02040503050406030204" pitchFamily="18" charset="0"/>
                                    </a:rPr>
                                    <m:t>𝜶</m:t>
                                  </m:r>
                                </m:num>
                                <m:den>
                                  <m:r>
                                    <a:rPr lang="es-ES" sz="2000" b="1" i="1">
                                      <a:solidFill>
                                        <a:schemeClr val="accent6">
                                          <a:lumMod val="50000"/>
                                        </a:schemeClr>
                                      </a:solidFill>
                                      <a:latin typeface="Cambria Math" panose="02040503050406030204" pitchFamily="18" charset="0"/>
                                    </a:rPr>
                                    <m:t>𝟐</m:t>
                                  </m:r>
                                </m:den>
                              </m:f>
                            </m:sub>
                          </m:sSub>
                          <m:rad>
                            <m:radPr>
                              <m:degHide m:val="on"/>
                              <m:ctrlPr>
                                <a:rPr lang="es-ES" sz="2000" i="1">
                                  <a:solidFill>
                                    <a:schemeClr val="accent6">
                                      <a:lumMod val="50000"/>
                                    </a:schemeClr>
                                  </a:solidFill>
                                  <a:latin typeface="Cambria Math" panose="02040503050406030204" pitchFamily="18" charset="0"/>
                                  <a:ea typeface="Cambria Math" panose="02040503050406030204" pitchFamily="18" charset="0"/>
                                </a:rPr>
                              </m:ctrlPr>
                            </m:radPr>
                            <m:deg/>
                            <m:e>
                              <m:f>
                                <m:fPr>
                                  <m:ctrlPr>
                                    <a:rPr lang="es-ES" sz="2000" i="1">
                                      <a:solidFill>
                                        <a:schemeClr val="accent6">
                                          <a:lumMod val="50000"/>
                                        </a:schemeClr>
                                      </a:solidFill>
                                      <a:latin typeface="Cambria Math" panose="02040503050406030204" pitchFamily="18" charset="0"/>
                                      <a:ea typeface="Cambria Math" panose="02040503050406030204" pitchFamily="18" charset="0"/>
                                    </a:rPr>
                                  </m:ctrlPr>
                                </m:fPr>
                                <m:num>
                                  <m:r>
                                    <a:rPr lang="es-ES" sz="2000" i="1">
                                      <a:solidFill>
                                        <a:schemeClr val="accent6">
                                          <a:lumMod val="50000"/>
                                        </a:schemeClr>
                                      </a:solidFill>
                                      <a:latin typeface="Cambria Math" panose="02040503050406030204" pitchFamily="18" charset="0"/>
                                      <a:ea typeface="Cambria Math" panose="02040503050406030204" pitchFamily="18" charset="0"/>
                                    </a:rPr>
                                    <m:t>𝑝</m:t>
                                  </m:r>
                                  <m:r>
                                    <a:rPr lang="es-ES" sz="2000" i="1">
                                      <a:solidFill>
                                        <a:schemeClr val="accent6">
                                          <a:lumMod val="50000"/>
                                        </a:schemeClr>
                                      </a:solidFill>
                                      <a:latin typeface="Cambria Math" panose="02040503050406030204" pitchFamily="18" charset="0"/>
                                      <a:ea typeface="Cambria Math" panose="02040503050406030204" pitchFamily="18" charset="0"/>
                                    </a:rPr>
                                    <m:t>(1−</m:t>
                                  </m:r>
                                  <m:r>
                                    <a:rPr lang="es-ES" sz="2000" i="1">
                                      <a:solidFill>
                                        <a:schemeClr val="accent6">
                                          <a:lumMod val="50000"/>
                                        </a:schemeClr>
                                      </a:solidFill>
                                      <a:latin typeface="Cambria Math" panose="02040503050406030204" pitchFamily="18" charset="0"/>
                                      <a:ea typeface="Cambria Math" panose="02040503050406030204" pitchFamily="18" charset="0"/>
                                    </a:rPr>
                                    <m:t>𝑝</m:t>
                                  </m:r>
                                  <m:r>
                                    <a:rPr lang="es-ES" sz="2000" i="1">
                                      <a:solidFill>
                                        <a:schemeClr val="accent6">
                                          <a:lumMod val="50000"/>
                                        </a:schemeClr>
                                      </a:solidFill>
                                      <a:latin typeface="Cambria Math" panose="02040503050406030204" pitchFamily="18" charset="0"/>
                                      <a:ea typeface="Cambria Math" panose="02040503050406030204" pitchFamily="18" charset="0"/>
                                    </a:rPr>
                                    <m:t>)</m:t>
                                  </m:r>
                                </m:num>
                                <m:den>
                                  <m:r>
                                    <a:rPr lang="es-ES" sz="2000" i="1">
                                      <a:solidFill>
                                        <a:schemeClr val="accent6">
                                          <a:lumMod val="50000"/>
                                        </a:schemeClr>
                                      </a:solidFill>
                                      <a:latin typeface="Cambria Math" panose="02040503050406030204" pitchFamily="18" charset="0"/>
                                      <a:ea typeface="Cambria Math" panose="02040503050406030204" pitchFamily="18" charset="0"/>
                                    </a:rPr>
                                    <m:t>𝑛</m:t>
                                  </m:r>
                                </m:den>
                              </m:f>
                            </m:e>
                          </m:rad>
                          <m:r>
                            <a:rPr lang="es-ES" sz="2000" b="1" i="1" smtClean="0">
                              <a:solidFill>
                                <a:schemeClr val="accent6">
                                  <a:lumMod val="50000"/>
                                </a:schemeClr>
                              </a:solidFill>
                              <a:latin typeface="Cambria Math" panose="02040503050406030204" pitchFamily="18" charset="0"/>
                            </a:rPr>
                            <m:t>;</m:t>
                          </m:r>
                          <m:acc>
                            <m:accPr>
                              <m:chr m:val="̂"/>
                              <m:ctrlPr>
                                <a:rPr lang="es-ES" sz="2000" i="1">
                                  <a:solidFill>
                                    <a:schemeClr val="accent6">
                                      <a:lumMod val="50000"/>
                                    </a:schemeClr>
                                  </a:solidFill>
                                  <a:latin typeface="Cambria Math" panose="02040503050406030204" pitchFamily="18" charset="0"/>
                                </a:rPr>
                              </m:ctrlPr>
                            </m:accPr>
                            <m:e>
                              <m:r>
                                <a:rPr lang="es-ES" sz="2000" i="1">
                                  <a:solidFill>
                                    <a:schemeClr val="accent6">
                                      <a:lumMod val="50000"/>
                                    </a:schemeClr>
                                  </a:solidFill>
                                  <a:latin typeface="Cambria Math" panose="02040503050406030204" pitchFamily="18" charset="0"/>
                                </a:rPr>
                                <m:t>𝑝</m:t>
                              </m:r>
                            </m:e>
                          </m:acc>
                          <m:r>
                            <a:rPr lang="es-ES" sz="2000" b="1" i="1">
                              <a:solidFill>
                                <a:schemeClr val="accent6">
                                  <a:lumMod val="50000"/>
                                </a:schemeClr>
                              </a:solidFill>
                              <a:latin typeface="Cambria Math" panose="02040503050406030204" pitchFamily="18" charset="0"/>
                            </a:rPr>
                            <m:t>+</m:t>
                          </m:r>
                          <m:sSub>
                            <m:sSubPr>
                              <m:ctrlPr>
                                <a:rPr lang="es-ES" sz="2000" b="1" i="1">
                                  <a:solidFill>
                                    <a:schemeClr val="accent6">
                                      <a:lumMod val="50000"/>
                                    </a:schemeClr>
                                  </a:solidFill>
                                  <a:latin typeface="Cambria Math" panose="02040503050406030204" pitchFamily="18" charset="0"/>
                                </a:rPr>
                              </m:ctrlPr>
                            </m:sSubPr>
                            <m:e>
                              <m:r>
                                <a:rPr lang="es-ES" sz="2000" b="1" i="1">
                                  <a:solidFill>
                                    <a:schemeClr val="accent6">
                                      <a:lumMod val="50000"/>
                                    </a:schemeClr>
                                  </a:solidFill>
                                  <a:latin typeface="Cambria Math" panose="02040503050406030204" pitchFamily="18" charset="0"/>
                                </a:rPr>
                                <m:t>𝒁</m:t>
                              </m:r>
                            </m:e>
                            <m:sub>
                              <m:f>
                                <m:fPr>
                                  <m:type m:val="skw"/>
                                  <m:ctrlPr>
                                    <a:rPr lang="es-ES" sz="2000" b="1" i="1">
                                      <a:solidFill>
                                        <a:schemeClr val="accent6">
                                          <a:lumMod val="50000"/>
                                        </a:schemeClr>
                                      </a:solidFill>
                                      <a:latin typeface="Cambria Math" panose="02040503050406030204" pitchFamily="18" charset="0"/>
                                    </a:rPr>
                                  </m:ctrlPr>
                                </m:fPr>
                                <m:num>
                                  <m:r>
                                    <a:rPr lang="es-ES" sz="2000" b="1" i="1">
                                      <a:solidFill>
                                        <a:schemeClr val="accent6">
                                          <a:lumMod val="50000"/>
                                        </a:schemeClr>
                                      </a:solidFill>
                                      <a:latin typeface="Cambria Math" panose="02040503050406030204" pitchFamily="18" charset="0"/>
                                      <a:ea typeface="Cambria Math" panose="02040503050406030204" pitchFamily="18" charset="0"/>
                                    </a:rPr>
                                    <m:t>𝜶</m:t>
                                  </m:r>
                                </m:num>
                                <m:den>
                                  <m:r>
                                    <a:rPr lang="es-ES" sz="2000" b="1" i="1">
                                      <a:solidFill>
                                        <a:schemeClr val="accent6">
                                          <a:lumMod val="50000"/>
                                        </a:schemeClr>
                                      </a:solidFill>
                                      <a:latin typeface="Cambria Math" panose="02040503050406030204" pitchFamily="18" charset="0"/>
                                    </a:rPr>
                                    <m:t>𝟐</m:t>
                                  </m:r>
                                </m:den>
                              </m:f>
                            </m:sub>
                          </m:sSub>
                          <m:rad>
                            <m:radPr>
                              <m:degHide m:val="on"/>
                              <m:ctrlPr>
                                <a:rPr lang="es-ES" sz="2000" i="1">
                                  <a:solidFill>
                                    <a:schemeClr val="accent6">
                                      <a:lumMod val="50000"/>
                                    </a:schemeClr>
                                  </a:solidFill>
                                  <a:latin typeface="Cambria Math" panose="02040503050406030204" pitchFamily="18" charset="0"/>
                                  <a:ea typeface="Cambria Math" panose="02040503050406030204" pitchFamily="18" charset="0"/>
                                </a:rPr>
                              </m:ctrlPr>
                            </m:radPr>
                            <m:deg/>
                            <m:e>
                              <m:f>
                                <m:fPr>
                                  <m:ctrlPr>
                                    <a:rPr lang="es-ES" sz="2000" i="1">
                                      <a:solidFill>
                                        <a:schemeClr val="accent6">
                                          <a:lumMod val="50000"/>
                                        </a:schemeClr>
                                      </a:solidFill>
                                      <a:latin typeface="Cambria Math" panose="02040503050406030204" pitchFamily="18" charset="0"/>
                                      <a:ea typeface="Cambria Math" panose="02040503050406030204" pitchFamily="18" charset="0"/>
                                    </a:rPr>
                                  </m:ctrlPr>
                                </m:fPr>
                                <m:num>
                                  <m:r>
                                    <a:rPr lang="es-ES" sz="2000" i="1">
                                      <a:solidFill>
                                        <a:schemeClr val="accent6">
                                          <a:lumMod val="50000"/>
                                        </a:schemeClr>
                                      </a:solidFill>
                                      <a:latin typeface="Cambria Math" panose="02040503050406030204" pitchFamily="18" charset="0"/>
                                      <a:ea typeface="Cambria Math" panose="02040503050406030204" pitchFamily="18" charset="0"/>
                                    </a:rPr>
                                    <m:t>𝑝</m:t>
                                  </m:r>
                                  <m:r>
                                    <a:rPr lang="es-ES" sz="2000" i="1">
                                      <a:solidFill>
                                        <a:schemeClr val="accent6">
                                          <a:lumMod val="50000"/>
                                        </a:schemeClr>
                                      </a:solidFill>
                                      <a:latin typeface="Cambria Math" panose="02040503050406030204" pitchFamily="18" charset="0"/>
                                      <a:ea typeface="Cambria Math" panose="02040503050406030204" pitchFamily="18" charset="0"/>
                                    </a:rPr>
                                    <m:t>(1−</m:t>
                                  </m:r>
                                  <m:r>
                                    <a:rPr lang="es-ES" sz="2000" i="1">
                                      <a:solidFill>
                                        <a:schemeClr val="accent6">
                                          <a:lumMod val="50000"/>
                                        </a:schemeClr>
                                      </a:solidFill>
                                      <a:latin typeface="Cambria Math" panose="02040503050406030204" pitchFamily="18" charset="0"/>
                                      <a:ea typeface="Cambria Math" panose="02040503050406030204" pitchFamily="18" charset="0"/>
                                    </a:rPr>
                                    <m:t>𝑝</m:t>
                                  </m:r>
                                  <m:r>
                                    <a:rPr lang="es-ES" sz="2000" i="1">
                                      <a:solidFill>
                                        <a:schemeClr val="accent6">
                                          <a:lumMod val="50000"/>
                                        </a:schemeClr>
                                      </a:solidFill>
                                      <a:latin typeface="Cambria Math" panose="02040503050406030204" pitchFamily="18" charset="0"/>
                                      <a:ea typeface="Cambria Math" panose="02040503050406030204" pitchFamily="18" charset="0"/>
                                    </a:rPr>
                                    <m:t>)</m:t>
                                  </m:r>
                                </m:num>
                                <m:den>
                                  <m:r>
                                    <a:rPr lang="es-ES" sz="2000" i="1">
                                      <a:solidFill>
                                        <a:schemeClr val="accent6">
                                          <a:lumMod val="50000"/>
                                        </a:schemeClr>
                                      </a:solidFill>
                                      <a:latin typeface="Cambria Math" panose="02040503050406030204" pitchFamily="18" charset="0"/>
                                      <a:ea typeface="Cambria Math" panose="02040503050406030204" pitchFamily="18" charset="0"/>
                                    </a:rPr>
                                    <m:t>𝑛</m:t>
                                  </m:r>
                                </m:den>
                              </m:f>
                            </m:e>
                          </m:rad>
                        </m:e>
                      </m:d>
                    </m:oMath>
                  </m:oMathPara>
                </a14:m>
                <a:endParaRPr lang="es-CL" sz="2000" b="1" dirty="0"/>
              </a:p>
            </p:txBody>
          </p:sp>
        </mc:Choice>
        <mc:Fallback>
          <p:sp>
            <p:nvSpPr>
              <p:cNvPr id="9" name="Rectángulo 8">
                <a:extLst>
                  <a:ext uri="{FF2B5EF4-FFF2-40B4-BE49-F238E27FC236}">
                    <a16:creationId xmlns:a16="http://schemas.microsoft.com/office/drawing/2014/main" id="{D7CBF1B2-C00C-F144-BB33-079841FFA089}"/>
                  </a:ext>
                </a:extLst>
              </p:cNvPr>
              <p:cNvSpPr>
                <a:spLocks noRot="1" noChangeAspect="1" noMove="1" noResize="1" noEditPoints="1" noAdjustHandles="1" noChangeArrowheads="1" noChangeShapeType="1" noTextEdit="1"/>
              </p:cNvSpPr>
              <p:nvPr/>
            </p:nvSpPr>
            <p:spPr>
              <a:xfrm>
                <a:off x="2472809" y="4050907"/>
                <a:ext cx="8548226" cy="1710405"/>
              </a:xfrm>
              <a:prstGeom prst="rect">
                <a:avLst/>
              </a:prstGeom>
              <a:blipFill>
                <a:blip r:embed="rId4"/>
                <a:stretch>
                  <a:fillRect l="-785" t="-2143"/>
                </a:stretch>
              </a:blipFill>
            </p:spPr>
            <p:txBody>
              <a:bodyPr/>
              <a:lstStyle/>
              <a:p>
                <a:r>
                  <a:rPr lang="es-CL">
                    <a:noFill/>
                  </a:rPr>
                  <a:t> </a:t>
                </a:r>
              </a:p>
            </p:txBody>
          </p:sp>
        </mc:Fallback>
      </mc:AlternateContent>
      <p:sp>
        <p:nvSpPr>
          <p:cNvPr id="6" name="Cerrar llave 5">
            <a:extLst>
              <a:ext uri="{FF2B5EF4-FFF2-40B4-BE49-F238E27FC236}">
                <a16:creationId xmlns:a16="http://schemas.microsoft.com/office/drawing/2014/main" id="{A0FC30F7-9976-E447-A205-D118B25570B7}"/>
              </a:ext>
            </a:extLst>
          </p:cNvPr>
          <p:cNvSpPr/>
          <p:nvPr/>
        </p:nvSpPr>
        <p:spPr>
          <a:xfrm rot="5400000">
            <a:off x="5972505" y="5091544"/>
            <a:ext cx="90162" cy="1043518"/>
          </a:xfrm>
          <a:prstGeom prst="rightBrace">
            <a:avLst/>
          </a:prstGeom>
          <a:ln w="22225">
            <a:solidFill>
              <a:schemeClr val="accent6">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CL"/>
          </a:p>
        </p:txBody>
      </p:sp>
      <p:sp>
        <p:nvSpPr>
          <p:cNvPr id="7" name="CuadroTexto 6">
            <a:extLst>
              <a:ext uri="{FF2B5EF4-FFF2-40B4-BE49-F238E27FC236}">
                <a16:creationId xmlns:a16="http://schemas.microsoft.com/office/drawing/2014/main" id="{33434EA0-1F09-B642-B3CE-C8BB48978407}"/>
              </a:ext>
            </a:extLst>
          </p:cNvPr>
          <p:cNvSpPr txBox="1"/>
          <p:nvPr/>
        </p:nvSpPr>
        <p:spPr>
          <a:xfrm>
            <a:off x="5237146" y="5803470"/>
            <a:ext cx="1367362" cy="276999"/>
          </a:xfrm>
          <a:prstGeom prst="rect">
            <a:avLst/>
          </a:prstGeom>
          <a:noFill/>
        </p:spPr>
        <p:txBody>
          <a:bodyPr wrap="none" lIns="0" tIns="0" rIns="0" bIns="0" rtlCol="0">
            <a:spAutoFit/>
          </a:bodyPr>
          <a:lstStyle/>
          <a:p>
            <a:r>
              <a:rPr lang="es-ES" b="1" dirty="0">
                <a:solidFill>
                  <a:srgbClr val="FF0000"/>
                </a:solidFill>
              </a:rPr>
              <a:t>Error </a:t>
            </a:r>
            <a:r>
              <a:rPr lang="es-ES" b="1" dirty="0" err="1">
                <a:solidFill>
                  <a:srgbClr val="FF0000"/>
                </a:solidFill>
              </a:rPr>
              <a:t>Estandar</a:t>
            </a:r>
            <a:endParaRPr lang="es-CL" b="1" dirty="0"/>
          </a:p>
        </p:txBody>
      </p:sp>
      <p:sp>
        <p:nvSpPr>
          <p:cNvPr id="11" name="Cerrar llave 10">
            <a:extLst>
              <a:ext uri="{FF2B5EF4-FFF2-40B4-BE49-F238E27FC236}">
                <a16:creationId xmlns:a16="http://schemas.microsoft.com/office/drawing/2014/main" id="{E7B686A3-528E-CD4A-BFE8-0929FEB36A25}"/>
              </a:ext>
            </a:extLst>
          </p:cNvPr>
          <p:cNvSpPr/>
          <p:nvPr/>
        </p:nvSpPr>
        <p:spPr>
          <a:xfrm rot="5400000">
            <a:off x="4858013" y="2348826"/>
            <a:ext cx="105765" cy="2054583"/>
          </a:xfrm>
          <a:prstGeom prst="rightBrace">
            <a:avLst/>
          </a:prstGeom>
          <a:ln w="22225">
            <a:solidFill>
              <a:schemeClr val="accent6">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CL"/>
          </a:p>
        </p:txBody>
      </p:sp>
      <p:sp>
        <p:nvSpPr>
          <p:cNvPr id="12" name="Cerrar llave 11">
            <a:extLst>
              <a:ext uri="{FF2B5EF4-FFF2-40B4-BE49-F238E27FC236}">
                <a16:creationId xmlns:a16="http://schemas.microsoft.com/office/drawing/2014/main" id="{5D57A921-CAC4-8245-9961-40B4DF4E6591}"/>
              </a:ext>
            </a:extLst>
          </p:cNvPr>
          <p:cNvSpPr/>
          <p:nvPr/>
        </p:nvSpPr>
        <p:spPr>
          <a:xfrm rot="5400000">
            <a:off x="7572014" y="2355730"/>
            <a:ext cx="119570" cy="2054582"/>
          </a:xfrm>
          <a:prstGeom prst="rightBrace">
            <a:avLst/>
          </a:prstGeom>
          <a:ln w="22225">
            <a:solidFill>
              <a:schemeClr val="accent6">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CL"/>
          </a:p>
        </p:txBody>
      </p:sp>
      <mc:AlternateContent xmlns:mc="http://schemas.openxmlformats.org/markup-compatibility/2006" xmlns:a14="http://schemas.microsoft.com/office/drawing/2010/main">
        <mc:Choice Requires="a14">
          <p:sp>
            <p:nvSpPr>
              <p:cNvPr id="13" name="CuadroTexto 12">
                <a:extLst>
                  <a:ext uri="{FF2B5EF4-FFF2-40B4-BE49-F238E27FC236}">
                    <a16:creationId xmlns:a16="http://schemas.microsoft.com/office/drawing/2014/main" id="{FB49B0D4-03CE-6B4F-8478-F7E7BF62AA16}"/>
                  </a:ext>
                </a:extLst>
              </p:cNvPr>
              <p:cNvSpPr txBox="1"/>
              <p:nvPr/>
            </p:nvSpPr>
            <p:spPr>
              <a:xfrm>
                <a:off x="4902462" y="3601454"/>
                <a:ext cx="28373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ES" b="1" i="1" smtClean="0">
                          <a:solidFill>
                            <a:srgbClr val="FF0000"/>
                          </a:solidFill>
                          <a:latin typeface="Cambria Math" panose="02040503050406030204" pitchFamily="18" charset="0"/>
                        </a:rPr>
                        <m:t>𝑳𝑰</m:t>
                      </m:r>
                    </m:oMath>
                  </m:oMathPara>
                </a14:m>
                <a:endParaRPr lang="es-CL" b="1" dirty="0"/>
              </a:p>
            </p:txBody>
          </p:sp>
        </mc:Choice>
        <mc:Fallback xmlns="">
          <p:sp>
            <p:nvSpPr>
              <p:cNvPr id="13" name="CuadroTexto 12">
                <a:extLst>
                  <a:ext uri="{FF2B5EF4-FFF2-40B4-BE49-F238E27FC236}">
                    <a16:creationId xmlns:a16="http://schemas.microsoft.com/office/drawing/2014/main" id="{FB49B0D4-03CE-6B4F-8478-F7E7BF62AA16}"/>
                  </a:ext>
                </a:extLst>
              </p:cNvPr>
              <p:cNvSpPr txBox="1">
                <a:spLocks noRot="1" noChangeAspect="1" noMove="1" noResize="1" noEditPoints="1" noAdjustHandles="1" noChangeArrowheads="1" noChangeShapeType="1" noTextEdit="1"/>
              </p:cNvSpPr>
              <p:nvPr/>
            </p:nvSpPr>
            <p:spPr>
              <a:xfrm>
                <a:off x="4902462" y="3601454"/>
                <a:ext cx="283731" cy="276999"/>
              </a:xfrm>
              <a:prstGeom prst="rect">
                <a:avLst/>
              </a:prstGeom>
              <a:blipFill>
                <a:blip r:embed="rId7"/>
                <a:stretch>
                  <a:fillRect l="-12500" r="-16667" b="-4348"/>
                </a:stretch>
              </a:blipFill>
            </p:spPr>
            <p:txBody>
              <a:bodyPr/>
              <a:lstStyle/>
              <a:p>
                <a:r>
                  <a:rPr lang="es-CL">
                    <a:noFill/>
                  </a:rPr>
                  <a:t> </a:t>
                </a:r>
              </a:p>
            </p:txBody>
          </p:sp>
        </mc:Fallback>
      </mc:AlternateContent>
      <mc:AlternateContent xmlns:mc="http://schemas.openxmlformats.org/markup-compatibility/2006" xmlns:a14="http://schemas.microsoft.com/office/drawing/2010/main">
        <mc:Choice Requires="a14">
          <p:sp>
            <p:nvSpPr>
              <p:cNvPr id="14" name="CuadroTexto 13">
                <a:extLst>
                  <a:ext uri="{FF2B5EF4-FFF2-40B4-BE49-F238E27FC236}">
                    <a16:creationId xmlns:a16="http://schemas.microsoft.com/office/drawing/2014/main" id="{E0FB21C2-2CA9-8D45-9F92-2F91BC66AF79}"/>
                  </a:ext>
                </a:extLst>
              </p:cNvPr>
              <p:cNvSpPr txBox="1"/>
              <p:nvPr/>
            </p:nvSpPr>
            <p:spPr>
              <a:xfrm>
                <a:off x="7403065" y="3617966"/>
                <a:ext cx="31418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ES" b="1" i="1" smtClean="0">
                          <a:solidFill>
                            <a:srgbClr val="FF0000"/>
                          </a:solidFill>
                          <a:latin typeface="Cambria Math" panose="02040503050406030204" pitchFamily="18" charset="0"/>
                        </a:rPr>
                        <m:t>𝑳𝑺</m:t>
                      </m:r>
                    </m:oMath>
                  </m:oMathPara>
                </a14:m>
                <a:endParaRPr lang="es-CL" b="1" dirty="0"/>
              </a:p>
            </p:txBody>
          </p:sp>
        </mc:Choice>
        <mc:Fallback xmlns="">
          <p:sp>
            <p:nvSpPr>
              <p:cNvPr id="14" name="CuadroTexto 13">
                <a:extLst>
                  <a:ext uri="{FF2B5EF4-FFF2-40B4-BE49-F238E27FC236}">
                    <a16:creationId xmlns:a16="http://schemas.microsoft.com/office/drawing/2014/main" id="{E0FB21C2-2CA9-8D45-9F92-2F91BC66AF79}"/>
                  </a:ext>
                </a:extLst>
              </p:cNvPr>
              <p:cNvSpPr txBox="1">
                <a:spLocks noRot="1" noChangeAspect="1" noMove="1" noResize="1" noEditPoints="1" noAdjustHandles="1" noChangeArrowheads="1" noChangeShapeType="1" noTextEdit="1"/>
              </p:cNvSpPr>
              <p:nvPr/>
            </p:nvSpPr>
            <p:spPr>
              <a:xfrm>
                <a:off x="7403065" y="3617966"/>
                <a:ext cx="314189" cy="276999"/>
              </a:xfrm>
              <a:prstGeom prst="rect">
                <a:avLst/>
              </a:prstGeom>
              <a:blipFill>
                <a:blip r:embed="rId8"/>
                <a:stretch>
                  <a:fillRect l="-15385" r="-15385" b="-8696"/>
                </a:stretch>
              </a:blipFill>
            </p:spPr>
            <p:txBody>
              <a:bodyPr/>
              <a:lstStyle/>
              <a:p>
                <a:r>
                  <a:rPr lang="es-CL">
                    <a:noFill/>
                  </a:rPr>
                  <a:t> </a:t>
                </a:r>
              </a:p>
            </p:txBody>
          </p:sp>
        </mc:Fallback>
      </mc:AlternateContent>
      <p:sp>
        <p:nvSpPr>
          <p:cNvPr id="3" name="CuadroTexto 2">
            <a:extLst>
              <a:ext uri="{FF2B5EF4-FFF2-40B4-BE49-F238E27FC236}">
                <a16:creationId xmlns:a16="http://schemas.microsoft.com/office/drawing/2014/main" id="{BA0A37CD-EA14-9043-8871-59254ACE697A}"/>
              </a:ext>
            </a:extLst>
          </p:cNvPr>
          <p:cNvSpPr txBox="1"/>
          <p:nvPr/>
        </p:nvSpPr>
        <p:spPr>
          <a:xfrm>
            <a:off x="885574" y="4705803"/>
            <a:ext cx="2704395" cy="923330"/>
          </a:xfrm>
          <a:prstGeom prst="rect">
            <a:avLst/>
          </a:prstGeom>
          <a:solidFill>
            <a:schemeClr val="accent6">
              <a:lumMod val="20000"/>
              <a:lumOff val="80000"/>
            </a:schemeClr>
          </a:solidFill>
        </p:spPr>
        <p:txBody>
          <a:bodyPr wrap="none" rtlCol="0">
            <a:spAutoFit/>
          </a:bodyPr>
          <a:lstStyle/>
          <a:p>
            <a:r>
              <a:rPr lang="es-CL" b="1" dirty="0">
                <a:solidFill>
                  <a:srgbClr val="FF0000"/>
                </a:solidFill>
              </a:rPr>
              <a:t>LI</a:t>
            </a:r>
            <a:r>
              <a:rPr lang="es-CL" dirty="0"/>
              <a:t>   : Límite Inferior</a:t>
            </a:r>
          </a:p>
          <a:p>
            <a:r>
              <a:rPr lang="es-CL" b="1" dirty="0">
                <a:solidFill>
                  <a:srgbClr val="FF0000"/>
                </a:solidFill>
              </a:rPr>
              <a:t>LS</a:t>
            </a:r>
            <a:r>
              <a:rPr lang="es-CL" dirty="0"/>
              <a:t>  : Límite Superior</a:t>
            </a:r>
          </a:p>
          <a:p>
            <a:r>
              <a:rPr lang="es-CL" b="1" dirty="0">
                <a:solidFill>
                  <a:srgbClr val="FF0000"/>
                </a:solidFill>
              </a:rPr>
              <a:t>ME</a:t>
            </a:r>
            <a:r>
              <a:rPr lang="es-CL" dirty="0"/>
              <a:t>: Margen de error=LS-LI</a:t>
            </a:r>
          </a:p>
        </p:txBody>
      </p:sp>
      <p:sp>
        <p:nvSpPr>
          <p:cNvPr id="16" name="CuadroTexto 15">
            <a:extLst>
              <a:ext uri="{FF2B5EF4-FFF2-40B4-BE49-F238E27FC236}">
                <a16:creationId xmlns:a16="http://schemas.microsoft.com/office/drawing/2014/main" id="{43D33B0F-6EE9-E446-BA6C-5824765F437E}"/>
              </a:ext>
            </a:extLst>
          </p:cNvPr>
          <p:cNvSpPr txBox="1"/>
          <p:nvPr/>
        </p:nvSpPr>
        <p:spPr>
          <a:xfrm>
            <a:off x="7560159" y="5803470"/>
            <a:ext cx="1366143" cy="276999"/>
          </a:xfrm>
          <a:prstGeom prst="rect">
            <a:avLst/>
          </a:prstGeom>
          <a:noFill/>
        </p:spPr>
        <p:txBody>
          <a:bodyPr wrap="none" lIns="0" tIns="0" rIns="0" bIns="0" rtlCol="0">
            <a:spAutoFit/>
          </a:bodyPr>
          <a:lstStyle/>
          <a:p>
            <a:r>
              <a:rPr lang="es-ES" b="1" dirty="0">
                <a:solidFill>
                  <a:srgbClr val="FF0000"/>
                </a:solidFill>
              </a:rPr>
              <a:t>Error </a:t>
            </a:r>
            <a:r>
              <a:rPr lang="es-ES" b="1" dirty="0" err="1">
                <a:solidFill>
                  <a:srgbClr val="FF0000"/>
                </a:solidFill>
              </a:rPr>
              <a:t>Estandar</a:t>
            </a:r>
            <a:endParaRPr lang="es-CL" b="1" dirty="0"/>
          </a:p>
        </p:txBody>
      </p:sp>
      <p:sp>
        <p:nvSpPr>
          <p:cNvPr id="18" name="Cerrar llave 17">
            <a:extLst>
              <a:ext uri="{FF2B5EF4-FFF2-40B4-BE49-F238E27FC236}">
                <a16:creationId xmlns:a16="http://schemas.microsoft.com/office/drawing/2014/main" id="{47840088-7111-8845-91D6-9DCF38DF00BA}"/>
              </a:ext>
            </a:extLst>
          </p:cNvPr>
          <p:cNvSpPr/>
          <p:nvPr/>
        </p:nvSpPr>
        <p:spPr>
          <a:xfrm rot="5400000">
            <a:off x="8108477" y="5091544"/>
            <a:ext cx="90162" cy="1043518"/>
          </a:xfrm>
          <a:prstGeom prst="rightBrace">
            <a:avLst/>
          </a:prstGeom>
          <a:ln w="22225">
            <a:solidFill>
              <a:schemeClr val="accent6">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CL"/>
          </a:p>
        </p:txBody>
      </p:sp>
    </p:spTree>
    <p:extLst>
      <p:ext uri="{BB962C8B-B14F-4D97-AF65-F5344CB8AC3E}">
        <p14:creationId xmlns:p14="http://schemas.microsoft.com/office/powerpoint/2010/main" val="20213756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6150C-338A-9C48-97A2-41072355BE87}"/>
              </a:ext>
            </a:extLst>
          </p:cNvPr>
          <p:cNvSpPr>
            <a:spLocks noGrp="1"/>
          </p:cNvSpPr>
          <p:nvPr>
            <p:ph type="ctrTitle"/>
          </p:nvPr>
        </p:nvSpPr>
        <p:spPr>
          <a:xfrm>
            <a:off x="2452439" y="658912"/>
            <a:ext cx="8738726" cy="594853"/>
          </a:xfrm>
        </p:spPr>
        <p:txBody>
          <a:bodyPr>
            <a:normAutofit/>
          </a:bodyPr>
          <a:lstStyle/>
          <a:p>
            <a:pPr algn="r"/>
            <a:r>
              <a:rPr lang="es-CL" dirty="0">
                <a:solidFill>
                  <a:schemeClr val="accent6">
                    <a:lumMod val="50000"/>
                  </a:schemeClr>
                </a:solidFill>
              </a:rPr>
              <a:t>Consideraciones</a:t>
            </a:r>
          </a:p>
        </p:txBody>
      </p:sp>
      <p:sp>
        <p:nvSpPr>
          <p:cNvPr id="4" name="Subtitle 2">
            <a:extLst>
              <a:ext uri="{FF2B5EF4-FFF2-40B4-BE49-F238E27FC236}">
                <a16:creationId xmlns:a16="http://schemas.microsoft.com/office/drawing/2014/main" id="{5E3D40D3-4799-DD4B-8126-18419D497AA9}"/>
              </a:ext>
            </a:extLst>
          </p:cNvPr>
          <p:cNvSpPr txBox="1">
            <a:spLocks/>
          </p:cNvSpPr>
          <p:nvPr/>
        </p:nvSpPr>
        <p:spPr>
          <a:xfrm>
            <a:off x="2452439" y="1289781"/>
            <a:ext cx="8738726" cy="880727"/>
          </a:xfrm>
          <a:prstGeom prst="rect">
            <a:avLst/>
          </a:prstGeom>
        </p:spPr>
        <p:txBody>
          <a:bodyPr anchor="t"/>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000" kern="1200">
                <a:solidFill>
                  <a:schemeClr val="tx1">
                    <a:lumMod val="75000"/>
                    <a:lumOff val="25000"/>
                  </a:schemeClr>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endParaRPr lang="es-ES_tradnl" b="1" dirty="0">
              <a:solidFill>
                <a:schemeClr val="accent6">
                  <a:lumMod val="50000"/>
                </a:schemeClr>
              </a:solidFill>
            </a:endParaRPr>
          </a:p>
        </p:txBody>
      </p:sp>
      <mc:AlternateContent xmlns:mc="http://schemas.openxmlformats.org/markup-compatibility/2006" xmlns:a14="http://schemas.microsoft.com/office/drawing/2010/main">
        <mc:Choice Requires="a14">
          <p:sp>
            <p:nvSpPr>
              <p:cNvPr id="9" name="Rectángulo 8">
                <a:extLst>
                  <a:ext uri="{FF2B5EF4-FFF2-40B4-BE49-F238E27FC236}">
                    <a16:creationId xmlns:a16="http://schemas.microsoft.com/office/drawing/2014/main" id="{D7CBF1B2-C00C-F144-BB33-079841FFA089}"/>
                  </a:ext>
                </a:extLst>
              </p:cNvPr>
              <p:cNvSpPr/>
              <p:nvPr/>
            </p:nvSpPr>
            <p:spPr>
              <a:xfrm>
                <a:off x="2332125" y="1631650"/>
                <a:ext cx="8979353" cy="3559308"/>
              </a:xfrm>
              <a:prstGeom prst="rect">
                <a:avLst/>
              </a:prstGeom>
            </p:spPr>
            <p:txBody>
              <a:bodyPr wrap="square">
                <a:spAutoFit/>
              </a:bodyPr>
              <a:lstStyle/>
              <a:p>
                <a:pPr algn="just"/>
                <a:r>
                  <a:rPr lang="es-CL" sz="2000" dirty="0"/>
                  <a:t>En la práctica, no se puede calcular el intervalo porque la desviación estándar depende del valor desconocido p. Para resolver dicho problema </a:t>
                </a:r>
                <a:r>
                  <a:rPr lang="es-ES" sz="2000" dirty="0"/>
                  <a:t>se presentan dos alternativas:</a:t>
                </a:r>
              </a:p>
              <a:p>
                <a:pPr algn="just"/>
                <a:endParaRPr lang="es-ES" sz="2000" dirty="0"/>
              </a:p>
              <a:p>
                <a:pPr algn="just"/>
                <a:r>
                  <a:rPr lang="es-CL" sz="2000" b="1" dirty="0"/>
                  <a:t>Sustituir </a:t>
                </a:r>
                <a14:m>
                  <m:oMath xmlns:m="http://schemas.openxmlformats.org/officeDocument/2006/math">
                    <m:r>
                      <a:rPr lang="es-ES" sz="2000" b="1" i="1" smtClean="0">
                        <a:latin typeface="Cambria Math" panose="02040503050406030204" pitchFamily="18" charset="0"/>
                      </a:rPr>
                      <m:t>𝒑</m:t>
                    </m:r>
                    <m:r>
                      <a:rPr lang="es-ES" sz="2000" b="1" i="1" smtClean="0">
                        <a:latin typeface="Cambria Math" panose="02040503050406030204" pitchFamily="18" charset="0"/>
                      </a:rPr>
                      <m:t> </m:t>
                    </m:r>
                  </m:oMath>
                </a14:m>
                <a:r>
                  <a:rPr lang="es-CL" sz="2000" b="1" dirty="0"/>
                  <a:t>por su estimador </a:t>
                </a:r>
                <a14:m>
                  <m:oMath xmlns:m="http://schemas.openxmlformats.org/officeDocument/2006/math">
                    <m:acc>
                      <m:accPr>
                        <m:chr m:val="̂"/>
                        <m:ctrlPr>
                          <a:rPr lang="es-CL" sz="2000" b="1" i="1" smtClean="0">
                            <a:latin typeface="Cambria Math" panose="02040503050406030204" pitchFamily="18" charset="0"/>
                          </a:rPr>
                        </m:ctrlPr>
                      </m:accPr>
                      <m:e>
                        <m:r>
                          <a:rPr lang="es-ES" sz="2000" b="1" i="1" smtClean="0">
                            <a:latin typeface="Cambria Math" panose="02040503050406030204" pitchFamily="18" charset="0"/>
                          </a:rPr>
                          <m:t>𝒑</m:t>
                        </m:r>
                      </m:e>
                    </m:acc>
                  </m:oMath>
                </a14:m>
                <a:r>
                  <a:rPr lang="es-CL" sz="2000" b="1" dirty="0"/>
                  <a:t>. El intervalo resultante es:</a:t>
                </a:r>
              </a:p>
              <a:p>
                <a:pPr algn="just"/>
                <a:endParaRPr lang="es-ES" sz="2000" b="1" i="1" dirty="0">
                  <a:solidFill>
                    <a:schemeClr val="accent6">
                      <a:lumMod val="50000"/>
                    </a:schemeClr>
                  </a:solidFill>
                  <a:latin typeface="Cambria Math" panose="02040503050406030204" pitchFamily="18" charset="0"/>
                </a:endParaRPr>
              </a:p>
              <a:p>
                <a:pPr algn="just"/>
                <a14:m>
                  <m:oMathPara xmlns:m="http://schemas.openxmlformats.org/officeDocument/2006/math">
                    <m:oMathParaPr>
                      <m:jc m:val="centerGroup"/>
                    </m:oMathParaPr>
                    <m:oMath xmlns:m="http://schemas.openxmlformats.org/officeDocument/2006/math">
                      <m:sSub>
                        <m:sSubPr>
                          <m:ctrlPr>
                            <a:rPr lang="es-ES" sz="2000" b="1" i="1">
                              <a:solidFill>
                                <a:schemeClr val="accent6">
                                  <a:lumMod val="50000"/>
                                </a:schemeClr>
                              </a:solidFill>
                              <a:latin typeface="Cambria Math" panose="02040503050406030204" pitchFamily="18" charset="0"/>
                            </a:rPr>
                          </m:ctrlPr>
                        </m:sSubPr>
                        <m:e>
                          <m:r>
                            <a:rPr lang="es-ES" sz="2000" b="1" i="1">
                              <a:solidFill>
                                <a:schemeClr val="accent6">
                                  <a:lumMod val="50000"/>
                                </a:schemeClr>
                              </a:solidFill>
                              <a:latin typeface="Cambria Math" panose="02040503050406030204" pitchFamily="18" charset="0"/>
                            </a:rPr>
                            <m:t>𝑰𝑪</m:t>
                          </m:r>
                        </m:e>
                        <m:sub>
                          <m:d>
                            <m:dPr>
                              <m:ctrlPr>
                                <a:rPr lang="es-ES" sz="2000" b="1" i="1">
                                  <a:solidFill>
                                    <a:schemeClr val="accent6">
                                      <a:lumMod val="50000"/>
                                    </a:schemeClr>
                                  </a:solidFill>
                                  <a:latin typeface="Cambria Math" panose="02040503050406030204" pitchFamily="18" charset="0"/>
                                </a:rPr>
                              </m:ctrlPr>
                            </m:dPr>
                            <m:e>
                              <m:r>
                                <a:rPr lang="es-ES" sz="2000" b="1" i="1">
                                  <a:solidFill>
                                    <a:schemeClr val="accent6">
                                      <a:lumMod val="50000"/>
                                    </a:schemeClr>
                                  </a:solidFill>
                                  <a:latin typeface="Cambria Math" panose="02040503050406030204" pitchFamily="18" charset="0"/>
                                </a:rPr>
                                <m:t>𝟏</m:t>
                              </m:r>
                              <m:r>
                                <a:rPr lang="es-ES" sz="2000" b="1" i="1">
                                  <a:solidFill>
                                    <a:schemeClr val="accent6">
                                      <a:lumMod val="50000"/>
                                    </a:schemeClr>
                                  </a:solidFill>
                                  <a:latin typeface="Cambria Math" panose="02040503050406030204" pitchFamily="18" charset="0"/>
                                </a:rPr>
                                <m:t>−</m:t>
                              </m:r>
                              <m:r>
                                <a:rPr lang="es-ES" sz="2000" b="1" i="1">
                                  <a:solidFill>
                                    <a:schemeClr val="accent6">
                                      <a:lumMod val="50000"/>
                                    </a:schemeClr>
                                  </a:solidFill>
                                  <a:latin typeface="Cambria Math" panose="02040503050406030204" pitchFamily="18" charset="0"/>
                                  <a:ea typeface="Cambria Math" panose="02040503050406030204" pitchFamily="18" charset="0"/>
                                </a:rPr>
                                <m:t>𝜶</m:t>
                              </m:r>
                            </m:e>
                          </m:d>
                        </m:sub>
                      </m:sSub>
                      <m:d>
                        <m:dPr>
                          <m:ctrlPr>
                            <a:rPr lang="es-ES" sz="2000" b="1" i="1">
                              <a:solidFill>
                                <a:schemeClr val="accent6">
                                  <a:lumMod val="50000"/>
                                </a:schemeClr>
                              </a:solidFill>
                              <a:latin typeface="Cambria Math" panose="02040503050406030204" pitchFamily="18" charset="0"/>
                            </a:rPr>
                          </m:ctrlPr>
                        </m:dPr>
                        <m:e>
                          <m:r>
                            <a:rPr lang="es-ES" sz="2000" b="1" i="1">
                              <a:solidFill>
                                <a:schemeClr val="accent6">
                                  <a:lumMod val="50000"/>
                                </a:schemeClr>
                              </a:solidFill>
                              <a:latin typeface="Cambria Math" panose="02040503050406030204" pitchFamily="18" charset="0"/>
                            </a:rPr>
                            <m:t>𝒑</m:t>
                          </m:r>
                        </m:e>
                      </m:d>
                      <m:r>
                        <a:rPr lang="es-ES" sz="2000" b="1" i="1">
                          <a:solidFill>
                            <a:schemeClr val="accent6">
                              <a:lumMod val="50000"/>
                            </a:schemeClr>
                          </a:solidFill>
                          <a:latin typeface="Cambria Math" panose="02040503050406030204" pitchFamily="18" charset="0"/>
                        </a:rPr>
                        <m:t>:</m:t>
                      </m:r>
                      <m:d>
                        <m:dPr>
                          <m:ctrlPr>
                            <a:rPr lang="es-ES" sz="2000" b="1" i="1" smtClean="0">
                              <a:solidFill>
                                <a:schemeClr val="accent6">
                                  <a:lumMod val="50000"/>
                                </a:schemeClr>
                              </a:solidFill>
                              <a:latin typeface="Cambria Math" panose="02040503050406030204" pitchFamily="18" charset="0"/>
                            </a:rPr>
                          </m:ctrlPr>
                        </m:dPr>
                        <m:e>
                          <m:sSub>
                            <m:sSubPr>
                              <m:ctrlPr>
                                <a:rPr lang="es-ES" sz="2000" b="1" i="1">
                                  <a:solidFill>
                                    <a:schemeClr val="accent6">
                                      <a:lumMod val="50000"/>
                                    </a:schemeClr>
                                  </a:solidFill>
                                  <a:latin typeface="Cambria Math" panose="02040503050406030204" pitchFamily="18" charset="0"/>
                                </a:rPr>
                              </m:ctrlPr>
                            </m:sSubPr>
                            <m:e>
                              <m:acc>
                                <m:accPr>
                                  <m:chr m:val="̂"/>
                                  <m:ctrlPr>
                                    <a:rPr lang="es-ES" sz="2000" i="1">
                                      <a:solidFill>
                                        <a:schemeClr val="accent6">
                                          <a:lumMod val="50000"/>
                                        </a:schemeClr>
                                      </a:solidFill>
                                      <a:latin typeface="Cambria Math" panose="02040503050406030204" pitchFamily="18" charset="0"/>
                                    </a:rPr>
                                  </m:ctrlPr>
                                </m:accPr>
                                <m:e>
                                  <m:r>
                                    <a:rPr lang="es-ES" sz="2000" i="1">
                                      <a:solidFill>
                                        <a:schemeClr val="accent6">
                                          <a:lumMod val="50000"/>
                                        </a:schemeClr>
                                      </a:solidFill>
                                      <a:latin typeface="Cambria Math" panose="02040503050406030204" pitchFamily="18" charset="0"/>
                                    </a:rPr>
                                    <m:t>𝑝</m:t>
                                  </m:r>
                                </m:e>
                              </m:acc>
                              <m:r>
                                <a:rPr lang="es-ES" sz="2000" b="1" i="1">
                                  <a:solidFill>
                                    <a:schemeClr val="accent6">
                                      <a:lumMod val="50000"/>
                                    </a:schemeClr>
                                  </a:solidFill>
                                  <a:latin typeface="Cambria Math" panose="02040503050406030204" pitchFamily="18" charset="0"/>
                                </a:rPr>
                                <m:t>−</m:t>
                              </m:r>
                              <m:r>
                                <a:rPr lang="es-ES" sz="2000" b="1" i="1">
                                  <a:solidFill>
                                    <a:schemeClr val="accent6">
                                      <a:lumMod val="50000"/>
                                    </a:schemeClr>
                                  </a:solidFill>
                                  <a:latin typeface="Cambria Math" panose="02040503050406030204" pitchFamily="18" charset="0"/>
                                </a:rPr>
                                <m:t>𝒁</m:t>
                              </m:r>
                            </m:e>
                            <m:sub>
                              <m:f>
                                <m:fPr>
                                  <m:type m:val="skw"/>
                                  <m:ctrlPr>
                                    <a:rPr lang="es-ES" sz="2000" b="1" i="1">
                                      <a:solidFill>
                                        <a:schemeClr val="accent6">
                                          <a:lumMod val="50000"/>
                                        </a:schemeClr>
                                      </a:solidFill>
                                      <a:latin typeface="Cambria Math" panose="02040503050406030204" pitchFamily="18" charset="0"/>
                                    </a:rPr>
                                  </m:ctrlPr>
                                </m:fPr>
                                <m:num>
                                  <m:r>
                                    <a:rPr lang="es-ES" sz="2000" b="1" i="1">
                                      <a:solidFill>
                                        <a:schemeClr val="accent6">
                                          <a:lumMod val="50000"/>
                                        </a:schemeClr>
                                      </a:solidFill>
                                      <a:latin typeface="Cambria Math" panose="02040503050406030204" pitchFamily="18" charset="0"/>
                                      <a:ea typeface="Cambria Math" panose="02040503050406030204" pitchFamily="18" charset="0"/>
                                    </a:rPr>
                                    <m:t>𝜶</m:t>
                                  </m:r>
                                </m:num>
                                <m:den>
                                  <m:r>
                                    <a:rPr lang="es-ES" sz="2000" b="1" i="1">
                                      <a:solidFill>
                                        <a:schemeClr val="accent6">
                                          <a:lumMod val="50000"/>
                                        </a:schemeClr>
                                      </a:solidFill>
                                      <a:latin typeface="Cambria Math" panose="02040503050406030204" pitchFamily="18" charset="0"/>
                                    </a:rPr>
                                    <m:t>𝟐</m:t>
                                  </m:r>
                                </m:den>
                              </m:f>
                            </m:sub>
                          </m:sSub>
                          <m:rad>
                            <m:radPr>
                              <m:degHide m:val="on"/>
                              <m:ctrlPr>
                                <a:rPr lang="es-ES" sz="2000" i="1">
                                  <a:solidFill>
                                    <a:schemeClr val="accent6">
                                      <a:lumMod val="50000"/>
                                    </a:schemeClr>
                                  </a:solidFill>
                                  <a:latin typeface="Cambria Math" panose="02040503050406030204" pitchFamily="18" charset="0"/>
                                  <a:ea typeface="Cambria Math" panose="02040503050406030204" pitchFamily="18" charset="0"/>
                                </a:rPr>
                              </m:ctrlPr>
                            </m:radPr>
                            <m:deg/>
                            <m:e>
                              <m:f>
                                <m:fPr>
                                  <m:ctrlPr>
                                    <a:rPr lang="es-ES" sz="2000" i="1">
                                      <a:solidFill>
                                        <a:schemeClr val="accent6">
                                          <a:lumMod val="50000"/>
                                        </a:schemeClr>
                                      </a:solidFill>
                                      <a:latin typeface="Cambria Math" panose="02040503050406030204" pitchFamily="18" charset="0"/>
                                      <a:ea typeface="Cambria Math" panose="02040503050406030204" pitchFamily="18" charset="0"/>
                                    </a:rPr>
                                  </m:ctrlPr>
                                </m:fPr>
                                <m:num>
                                  <m:acc>
                                    <m:accPr>
                                      <m:chr m:val="̂"/>
                                      <m:ctrlPr>
                                        <a:rPr lang="es-ES" sz="2000" b="1" i="1" smtClean="0">
                                          <a:solidFill>
                                            <a:schemeClr val="accent6">
                                              <a:lumMod val="50000"/>
                                            </a:schemeClr>
                                          </a:solidFill>
                                          <a:latin typeface="Cambria Math" panose="02040503050406030204" pitchFamily="18" charset="0"/>
                                          <a:ea typeface="Cambria Math" panose="02040503050406030204" pitchFamily="18" charset="0"/>
                                        </a:rPr>
                                      </m:ctrlPr>
                                    </m:accPr>
                                    <m:e>
                                      <m:r>
                                        <a:rPr lang="es-ES" sz="2000" b="1" i="1" smtClean="0">
                                          <a:solidFill>
                                            <a:schemeClr val="accent6">
                                              <a:lumMod val="50000"/>
                                            </a:schemeClr>
                                          </a:solidFill>
                                          <a:latin typeface="Cambria Math" panose="02040503050406030204" pitchFamily="18" charset="0"/>
                                          <a:ea typeface="Cambria Math" panose="02040503050406030204" pitchFamily="18" charset="0"/>
                                        </a:rPr>
                                        <m:t>𝒑</m:t>
                                      </m:r>
                                    </m:e>
                                  </m:acc>
                                  <m:r>
                                    <a:rPr lang="es-ES" sz="2000" i="1">
                                      <a:solidFill>
                                        <a:schemeClr val="accent6">
                                          <a:lumMod val="50000"/>
                                        </a:schemeClr>
                                      </a:solidFill>
                                      <a:latin typeface="Cambria Math" panose="02040503050406030204" pitchFamily="18" charset="0"/>
                                      <a:ea typeface="Cambria Math" panose="02040503050406030204" pitchFamily="18" charset="0"/>
                                    </a:rPr>
                                    <m:t>(1−</m:t>
                                  </m:r>
                                  <m:acc>
                                    <m:accPr>
                                      <m:chr m:val="̂"/>
                                      <m:ctrlPr>
                                        <a:rPr lang="es-ES" sz="2000" b="1" i="1" smtClean="0">
                                          <a:solidFill>
                                            <a:schemeClr val="accent6">
                                              <a:lumMod val="50000"/>
                                            </a:schemeClr>
                                          </a:solidFill>
                                          <a:latin typeface="Cambria Math" panose="02040503050406030204" pitchFamily="18" charset="0"/>
                                          <a:ea typeface="Cambria Math" panose="02040503050406030204" pitchFamily="18" charset="0"/>
                                        </a:rPr>
                                      </m:ctrlPr>
                                    </m:accPr>
                                    <m:e>
                                      <m:r>
                                        <a:rPr lang="es-ES" sz="2000" b="1" i="1" smtClean="0">
                                          <a:solidFill>
                                            <a:schemeClr val="accent6">
                                              <a:lumMod val="50000"/>
                                            </a:schemeClr>
                                          </a:solidFill>
                                          <a:latin typeface="Cambria Math" panose="02040503050406030204" pitchFamily="18" charset="0"/>
                                          <a:ea typeface="Cambria Math" panose="02040503050406030204" pitchFamily="18" charset="0"/>
                                        </a:rPr>
                                        <m:t>𝒑</m:t>
                                      </m:r>
                                    </m:e>
                                  </m:acc>
                                  <m:r>
                                    <a:rPr lang="es-ES" sz="2000" i="1">
                                      <a:solidFill>
                                        <a:schemeClr val="accent6">
                                          <a:lumMod val="50000"/>
                                        </a:schemeClr>
                                      </a:solidFill>
                                      <a:latin typeface="Cambria Math" panose="02040503050406030204" pitchFamily="18" charset="0"/>
                                      <a:ea typeface="Cambria Math" panose="02040503050406030204" pitchFamily="18" charset="0"/>
                                    </a:rPr>
                                    <m:t>)</m:t>
                                  </m:r>
                                </m:num>
                                <m:den>
                                  <m:r>
                                    <a:rPr lang="es-ES" sz="2000" i="1">
                                      <a:solidFill>
                                        <a:schemeClr val="accent6">
                                          <a:lumMod val="50000"/>
                                        </a:schemeClr>
                                      </a:solidFill>
                                      <a:latin typeface="Cambria Math" panose="02040503050406030204" pitchFamily="18" charset="0"/>
                                      <a:ea typeface="Cambria Math" panose="02040503050406030204" pitchFamily="18" charset="0"/>
                                    </a:rPr>
                                    <m:t>𝑛</m:t>
                                  </m:r>
                                </m:den>
                              </m:f>
                            </m:e>
                          </m:rad>
                          <m:r>
                            <a:rPr lang="es-ES" sz="2000" b="1" i="1" smtClean="0">
                              <a:solidFill>
                                <a:schemeClr val="accent6">
                                  <a:lumMod val="50000"/>
                                </a:schemeClr>
                              </a:solidFill>
                              <a:latin typeface="Cambria Math" panose="02040503050406030204" pitchFamily="18" charset="0"/>
                            </a:rPr>
                            <m:t>;</m:t>
                          </m:r>
                          <m:acc>
                            <m:accPr>
                              <m:chr m:val="̂"/>
                              <m:ctrlPr>
                                <a:rPr lang="es-ES" sz="2000" i="1">
                                  <a:solidFill>
                                    <a:schemeClr val="accent6">
                                      <a:lumMod val="50000"/>
                                    </a:schemeClr>
                                  </a:solidFill>
                                  <a:latin typeface="Cambria Math" panose="02040503050406030204" pitchFamily="18" charset="0"/>
                                </a:rPr>
                              </m:ctrlPr>
                            </m:accPr>
                            <m:e>
                              <m:r>
                                <a:rPr lang="es-ES" sz="2000" i="1">
                                  <a:solidFill>
                                    <a:schemeClr val="accent6">
                                      <a:lumMod val="50000"/>
                                    </a:schemeClr>
                                  </a:solidFill>
                                  <a:latin typeface="Cambria Math" panose="02040503050406030204" pitchFamily="18" charset="0"/>
                                </a:rPr>
                                <m:t>𝑝</m:t>
                              </m:r>
                            </m:e>
                          </m:acc>
                          <m:r>
                            <a:rPr lang="es-ES" sz="2000" b="1" i="1">
                              <a:solidFill>
                                <a:schemeClr val="accent6">
                                  <a:lumMod val="50000"/>
                                </a:schemeClr>
                              </a:solidFill>
                              <a:latin typeface="Cambria Math" panose="02040503050406030204" pitchFamily="18" charset="0"/>
                            </a:rPr>
                            <m:t>+</m:t>
                          </m:r>
                          <m:sSub>
                            <m:sSubPr>
                              <m:ctrlPr>
                                <a:rPr lang="es-ES" sz="2000" b="1" i="1">
                                  <a:solidFill>
                                    <a:schemeClr val="accent6">
                                      <a:lumMod val="50000"/>
                                    </a:schemeClr>
                                  </a:solidFill>
                                  <a:latin typeface="Cambria Math" panose="02040503050406030204" pitchFamily="18" charset="0"/>
                                </a:rPr>
                              </m:ctrlPr>
                            </m:sSubPr>
                            <m:e>
                              <m:r>
                                <a:rPr lang="es-ES" sz="2000" b="1" i="1">
                                  <a:solidFill>
                                    <a:schemeClr val="accent6">
                                      <a:lumMod val="50000"/>
                                    </a:schemeClr>
                                  </a:solidFill>
                                  <a:latin typeface="Cambria Math" panose="02040503050406030204" pitchFamily="18" charset="0"/>
                                </a:rPr>
                                <m:t>𝒁</m:t>
                              </m:r>
                            </m:e>
                            <m:sub>
                              <m:f>
                                <m:fPr>
                                  <m:type m:val="skw"/>
                                  <m:ctrlPr>
                                    <a:rPr lang="es-ES" sz="2000" b="1" i="1">
                                      <a:solidFill>
                                        <a:schemeClr val="accent6">
                                          <a:lumMod val="50000"/>
                                        </a:schemeClr>
                                      </a:solidFill>
                                      <a:latin typeface="Cambria Math" panose="02040503050406030204" pitchFamily="18" charset="0"/>
                                    </a:rPr>
                                  </m:ctrlPr>
                                </m:fPr>
                                <m:num>
                                  <m:r>
                                    <a:rPr lang="es-ES" sz="2000" b="1" i="1">
                                      <a:solidFill>
                                        <a:schemeClr val="accent6">
                                          <a:lumMod val="50000"/>
                                        </a:schemeClr>
                                      </a:solidFill>
                                      <a:latin typeface="Cambria Math" panose="02040503050406030204" pitchFamily="18" charset="0"/>
                                      <a:ea typeface="Cambria Math" panose="02040503050406030204" pitchFamily="18" charset="0"/>
                                    </a:rPr>
                                    <m:t>𝜶</m:t>
                                  </m:r>
                                </m:num>
                                <m:den>
                                  <m:r>
                                    <a:rPr lang="es-ES" sz="2000" b="1" i="1">
                                      <a:solidFill>
                                        <a:schemeClr val="accent6">
                                          <a:lumMod val="50000"/>
                                        </a:schemeClr>
                                      </a:solidFill>
                                      <a:latin typeface="Cambria Math" panose="02040503050406030204" pitchFamily="18" charset="0"/>
                                    </a:rPr>
                                    <m:t>𝟐</m:t>
                                  </m:r>
                                </m:den>
                              </m:f>
                            </m:sub>
                          </m:sSub>
                          <m:rad>
                            <m:radPr>
                              <m:degHide m:val="on"/>
                              <m:ctrlPr>
                                <a:rPr lang="es-ES" sz="2000" i="1">
                                  <a:solidFill>
                                    <a:schemeClr val="accent6">
                                      <a:lumMod val="50000"/>
                                    </a:schemeClr>
                                  </a:solidFill>
                                  <a:latin typeface="Cambria Math" panose="02040503050406030204" pitchFamily="18" charset="0"/>
                                  <a:ea typeface="Cambria Math" panose="02040503050406030204" pitchFamily="18" charset="0"/>
                                </a:rPr>
                              </m:ctrlPr>
                            </m:radPr>
                            <m:deg/>
                            <m:e>
                              <m:f>
                                <m:fPr>
                                  <m:ctrlPr>
                                    <a:rPr lang="es-ES" sz="2000" i="1">
                                      <a:solidFill>
                                        <a:schemeClr val="accent6">
                                          <a:lumMod val="50000"/>
                                        </a:schemeClr>
                                      </a:solidFill>
                                      <a:latin typeface="Cambria Math" panose="02040503050406030204" pitchFamily="18" charset="0"/>
                                      <a:ea typeface="Cambria Math" panose="02040503050406030204" pitchFamily="18" charset="0"/>
                                    </a:rPr>
                                  </m:ctrlPr>
                                </m:fPr>
                                <m:num>
                                  <m:acc>
                                    <m:accPr>
                                      <m:chr m:val="̂"/>
                                      <m:ctrlPr>
                                        <a:rPr lang="es-ES" sz="2000" b="1" i="1">
                                          <a:solidFill>
                                            <a:schemeClr val="accent6">
                                              <a:lumMod val="50000"/>
                                            </a:schemeClr>
                                          </a:solidFill>
                                          <a:latin typeface="Cambria Math" panose="02040503050406030204" pitchFamily="18" charset="0"/>
                                          <a:ea typeface="Cambria Math" panose="02040503050406030204" pitchFamily="18" charset="0"/>
                                        </a:rPr>
                                      </m:ctrlPr>
                                    </m:accPr>
                                    <m:e>
                                      <m:r>
                                        <a:rPr lang="es-ES" sz="2000" b="1" i="1">
                                          <a:solidFill>
                                            <a:schemeClr val="accent6">
                                              <a:lumMod val="50000"/>
                                            </a:schemeClr>
                                          </a:solidFill>
                                          <a:latin typeface="Cambria Math" panose="02040503050406030204" pitchFamily="18" charset="0"/>
                                          <a:ea typeface="Cambria Math" panose="02040503050406030204" pitchFamily="18" charset="0"/>
                                        </a:rPr>
                                        <m:t>𝒑</m:t>
                                      </m:r>
                                    </m:e>
                                  </m:acc>
                                  <m:r>
                                    <a:rPr lang="es-ES" sz="2000" i="1">
                                      <a:solidFill>
                                        <a:schemeClr val="accent6">
                                          <a:lumMod val="50000"/>
                                        </a:schemeClr>
                                      </a:solidFill>
                                      <a:latin typeface="Cambria Math" panose="02040503050406030204" pitchFamily="18" charset="0"/>
                                      <a:ea typeface="Cambria Math" panose="02040503050406030204" pitchFamily="18" charset="0"/>
                                    </a:rPr>
                                    <m:t>(1−</m:t>
                                  </m:r>
                                  <m:acc>
                                    <m:accPr>
                                      <m:chr m:val="̂"/>
                                      <m:ctrlPr>
                                        <a:rPr lang="es-ES" sz="2000" b="1" i="1">
                                          <a:solidFill>
                                            <a:schemeClr val="accent6">
                                              <a:lumMod val="50000"/>
                                            </a:schemeClr>
                                          </a:solidFill>
                                          <a:latin typeface="Cambria Math" panose="02040503050406030204" pitchFamily="18" charset="0"/>
                                          <a:ea typeface="Cambria Math" panose="02040503050406030204" pitchFamily="18" charset="0"/>
                                        </a:rPr>
                                      </m:ctrlPr>
                                    </m:accPr>
                                    <m:e>
                                      <m:r>
                                        <a:rPr lang="es-ES" sz="2000" b="1" i="1">
                                          <a:solidFill>
                                            <a:schemeClr val="accent6">
                                              <a:lumMod val="50000"/>
                                            </a:schemeClr>
                                          </a:solidFill>
                                          <a:latin typeface="Cambria Math" panose="02040503050406030204" pitchFamily="18" charset="0"/>
                                          <a:ea typeface="Cambria Math" panose="02040503050406030204" pitchFamily="18" charset="0"/>
                                        </a:rPr>
                                        <m:t>𝒑</m:t>
                                      </m:r>
                                    </m:e>
                                  </m:acc>
                                  <m:r>
                                    <a:rPr lang="es-ES" sz="2000" i="1">
                                      <a:solidFill>
                                        <a:schemeClr val="accent6">
                                          <a:lumMod val="50000"/>
                                        </a:schemeClr>
                                      </a:solidFill>
                                      <a:latin typeface="Cambria Math" panose="02040503050406030204" pitchFamily="18" charset="0"/>
                                      <a:ea typeface="Cambria Math" panose="02040503050406030204" pitchFamily="18" charset="0"/>
                                    </a:rPr>
                                    <m:t>)</m:t>
                                  </m:r>
                                </m:num>
                                <m:den>
                                  <m:r>
                                    <a:rPr lang="es-ES" sz="2000" i="1">
                                      <a:solidFill>
                                        <a:schemeClr val="accent6">
                                          <a:lumMod val="50000"/>
                                        </a:schemeClr>
                                      </a:solidFill>
                                      <a:latin typeface="Cambria Math" panose="02040503050406030204" pitchFamily="18" charset="0"/>
                                      <a:ea typeface="Cambria Math" panose="02040503050406030204" pitchFamily="18" charset="0"/>
                                    </a:rPr>
                                    <m:t>𝑛</m:t>
                                  </m:r>
                                </m:den>
                              </m:f>
                            </m:e>
                          </m:rad>
                        </m:e>
                      </m:d>
                    </m:oMath>
                  </m:oMathPara>
                </a14:m>
                <a:endParaRPr lang="es-CL" sz="2000" b="1" dirty="0"/>
              </a:p>
              <a:p>
                <a:pPr algn="just"/>
                <a:endParaRPr lang="es-CL" sz="2000" b="1" dirty="0"/>
              </a:p>
              <a:p>
                <a:pPr algn="just"/>
                <a:endParaRPr lang="es-CL" sz="2000" b="1" dirty="0"/>
              </a:p>
            </p:txBody>
          </p:sp>
        </mc:Choice>
        <mc:Fallback xmlns="">
          <p:sp>
            <p:nvSpPr>
              <p:cNvPr id="9" name="Rectángulo 8">
                <a:extLst>
                  <a:ext uri="{FF2B5EF4-FFF2-40B4-BE49-F238E27FC236}">
                    <a16:creationId xmlns:a16="http://schemas.microsoft.com/office/drawing/2014/main" id="{D7CBF1B2-C00C-F144-BB33-079841FFA089}"/>
                  </a:ext>
                </a:extLst>
              </p:cNvPr>
              <p:cNvSpPr>
                <a:spLocks noRot="1" noChangeAspect="1" noMove="1" noResize="1" noEditPoints="1" noAdjustHandles="1" noChangeArrowheads="1" noChangeShapeType="1" noTextEdit="1"/>
              </p:cNvSpPr>
              <p:nvPr/>
            </p:nvSpPr>
            <p:spPr>
              <a:xfrm>
                <a:off x="2332125" y="1631650"/>
                <a:ext cx="8979353" cy="3559308"/>
              </a:xfrm>
              <a:prstGeom prst="rect">
                <a:avLst/>
              </a:prstGeom>
              <a:blipFill>
                <a:blip r:embed="rId3"/>
                <a:stretch>
                  <a:fillRect l="-706" t="-1068" r="-706"/>
                </a:stretch>
              </a:blipFill>
            </p:spPr>
            <p:txBody>
              <a:bodyPr/>
              <a:lstStyle/>
              <a:p>
                <a:r>
                  <a:rPr lang="es-CL">
                    <a:noFill/>
                  </a:rPr>
                  <a:t> </a:t>
                </a:r>
              </a:p>
            </p:txBody>
          </p:sp>
        </mc:Fallback>
      </mc:AlternateContent>
    </p:spTree>
    <p:extLst>
      <p:ext uri="{BB962C8B-B14F-4D97-AF65-F5344CB8AC3E}">
        <p14:creationId xmlns:p14="http://schemas.microsoft.com/office/powerpoint/2010/main" val="22966868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6150C-338A-9C48-97A2-41072355BE87}"/>
              </a:ext>
            </a:extLst>
          </p:cNvPr>
          <p:cNvSpPr>
            <a:spLocks noGrp="1"/>
          </p:cNvSpPr>
          <p:nvPr>
            <p:ph type="ctrTitle"/>
          </p:nvPr>
        </p:nvSpPr>
        <p:spPr>
          <a:xfrm>
            <a:off x="2452439" y="658912"/>
            <a:ext cx="8738726" cy="594853"/>
          </a:xfrm>
        </p:spPr>
        <p:txBody>
          <a:bodyPr>
            <a:normAutofit/>
          </a:bodyPr>
          <a:lstStyle/>
          <a:p>
            <a:pPr algn="r"/>
            <a:r>
              <a:rPr lang="es-CL" dirty="0">
                <a:solidFill>
                  <a:schemeClr val="accent6">
                    <a:lumMod val="50000"/>
                  </a:schemeClr>
                </a:solidFill>
              </a:rPr>
              <a:t>Ejercicio</a:t>
            </a:r>
          </a:p>
        </p:txBody>
      </p:sp>
      <p:sp>
        <p:nvSpPr>
          <p:cNvPr id="4" name="Subtitle 2">
            <a:extLst>
              <a:ext uri="{FF2B5EF4-FFF2-40B4-BE49-F238E27FC236}">
                <a16:creationId xmlns:a16="http://schemas.microsoft.com/office/drawing/2014/main" id="{5E3D40D3-4799-DD4B-8126-18419D497AA9}"/>
              </a:ext>
            </a:extLst>
          </p:cNvPr>
          <p:cNvSpPr txBox="1">
            <a:spLocks/>
          </p:cNvSpPr>
          <p:nvPr/>
        </p:nvSpPr>
        <p:spPr>
          <a:xfrm>
            <a:off x="2452439" y="1289781"/>
            <a:ext cx="8738726" cy="880727"/>
          </a:xfrm>
          <a:prstGeom prst="rect">
            <a:avLst/>
          </a:prstGeom>
        </p:spPr>
        <p:txBody>
          <a:bodyPr anchor="t"/>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000" kern="1200">
                <a:solidFill>
                  <a:schemeClr val="tx1">
                    <a:lumMod val="75000"/>
                    <a:lumOff val="25000"/>
                  </a:schemeClr>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endParaRPr lang="es-ES_tradnl" b="1" dirty="0">
              <a:solidFill>
                <a:schemeClr val="accent6">
                  <a:lumMod val="50000"/>
                </a:schemeClr>
              </a:solidFill>
            </a:endParaRPr>
          </a:p>
        </p:txBody>
      </p:sp>
      <p:sp>
        <p:nvSpPr>
          <p:cNvPr id="3" name="Rectángulo 2">
            <a:extLst>
              <a:ext uri="{FF2B5EF4-FFF2-40B4-BE49-F238E27FC236}">
                <a16:creationId xmlns:a16="http://schemas.microsoft.com/office/drawing/2014/main" id="{45A2A225-F739-7943-BBB8-54CA37B4BA7B}"/>
              </a:ext>
            </a:extLst>
          </p:cNvPr>
          <p:cNvSpPr/>
          <p:nvPr/>
        </p:nvSpPr>
        <p:spPr>
          <a:xfrm>
            <a:off x="2050473" y="1443566"/>
            <a:ext cx="9140692" cy="2246769"/>
          </a:xfrm>
          <a:prstGeom prst="rect">
            <a:avLst/>
          </a:prstGeom>
        </p:spPr>
        <p:txBody>
          <a:bodyPr wrap="square">
            <a:spAutoFit/>
          </a:bodyPr>
          <a:lstStyle/>
          <a:p>
            <a:pPr algn="just"/>
            <a:r>
              <a:rPr lang="es-CL" sz="2000" dirty="0"/>
              <a:t>Michael Gordon, un jugador profesional de basketball, lanzó 200 tiros de castigo y encestó 174 de ellos.</a:t>
            </a:r>
          </a:p>
          <a:p>
            <a:pPr algn="just"/>
            <a:endParaRPr lang="es-CL" sz="2000" dirty="0"/>
          </a:p>
          <a:p>
            <a:pPr algn="just"/>
            <a:r>
              <a:rPr lang="es-CL" sz="2000" dirty="0"/>
              <a:t>a.- Estime el error estándar de la proporción de todos los tiros que Michael encesta.</a:t>
            </a:r>
          </a:p>
          <a:p>
            <a:pPr algn="just"/>
            <a:endParaRPr lang="es-CL" sz="2000" dirty="0"/>
          </a:p>
          <a:p>
            <a:pPr marL="368300" indent="-355600" algn="just"/>
            <a:r>
              <a:rPr lang="es-CL" sz="2000" dirty="0"/>
              <a:t>b.- Construye un intervalo de confianza de 98% para la proporción de todos los tiros de castigo que Michael encesta.</a:t>
            </a:r>
          </a:p>
        </p:txBody>
      </p:sp>
    </p:spTree>
    <p:extLst>
      <p:ext uri="{BB962C8B-B14F-4D97-AF65-F5344CB8AC3E}">
        <p14:creationId xmlns:p14="http://schemas.microsoft.com/office/powerpoint/2010/main" val="20484734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6150C-338A-9C48-97A2-41072355BE87}"/>
              </a:ext>
            </a:extLst>
          </p:cNvPr>
          <p:cNvSpPr>
            <a:spLocks noGrp="1"/>
          </p:cNvSpPr>
          <p:nvPr>
            <p:ph type="ctrTitle"/>
          </p:nvPr>
        </p:nvSpPr>
        <p:spPr>
          <a:xfrm>
            <a:off x="2452439" y="658912"/>
            <a:ext cx="8738726" cy="594853"/>
          </a:xfrm>
        </p:spPr>
        <p:txBody>
          <a:bodyPr>
            <a:normAutofit/>
          </a:bodyPr>
          <a:lstStyle/>
          <a:p>
            <a:pPr algn="r"/>
            <a:r>
              <a:rPr lang="es-CL" dirty="0">
                <a:solidFill>
                  <a:schemeClr val="accent6">
                    <a:lumMod val="50000"/>
                  </a:schemeClr>
                </a:solidFill>
              </a:rPr>
              <a:t>Desarrollo</a:t>
            </a:r>
          </a:p>
        </p:txBody>
      </p:sp>
      <p:sp>
        <p:nvSpPr>
          <p:cNvPr id="4" name="Subtitle 2">
            <a:extLst>
              <a:ext uri="{FF2B5EF4-FFF2-40B4-BE49-F238E27FC236}">
                <a16:creationId xmlns:a16="http://schemas.microsoft.com/office/drawing/2014/main" id="{5E3D40D3-4799-DD4B-8126-18419D497AA9}"/>
              </a:ext>
            </a:extLst>
          </p:cNvPr>
          <p:cNvSpPr txBox="1">
            <a:spLocks/>
          </p:cNvSpPr>
          <p:nvPr/>
        </p:nvSpPr>
        <p:spPr>
          <a:xfrm>
            <a:off x="2452439" y="1289781"/>
            <a:ext cx="8738726" cy="880727"/>
          </a:xfrm>
          <a:prstGeom prst="rect">
            <a:avLst/>
          </a:prstGeom>
        </p:spPr>
        <p:txBody>
          <a:bodyPr anchor="t"/>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000" kern="1200">
                <a:solidFill>
                  <a:schemeClr val="tx1">
                    <a:lumMod val="75000"/>
                    <a:lumOff val="25000"/>
                  </a:schemeClr>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endParaRPr lang="es-ES_tradnl" b="1" dirty="0">
              <a:solidFill>
                <a:schemeClr val="accent6">
                  <a:lumMod val="50000"/>
                </a:schemeClr>
              </a:solidFill>
            </a:endParaRPr>
          </a:p>
        </p:txBody>
      </p:sp>
      <p:sp>
        <p:nvSpPr>
          <p:cNvPr id="7" name="Rectángulo 6">
            <a:extLst>
              <a:ext uri="{FF2B5EF4-FFF2-40B4-BE49-F238E27FC236}">
                <a16:creationId xmlns:a16="http://schemas.microsoft.com/office/drawing/2014/main" id="{A6C73049-AB2E-8846-B889-1BFE612E344C}"/>
              </a:ext>
            </a:extLst>
          </p:cNvPr>
          <p:cNvSpPr/>
          <p:nvPr/>
        </p:nvSpPr>
        <p:spPr>
          <a:xfrm>
            <a:off x="2050473" y="1425112"/>
            <a:ext cx="9140692" cy="400110"/>
          </a:xfrm>
          <a:prstGeom prst="rect">
            <a:avLst/>
          </a:prstGeom>
        </p:spPr>
        <p:txBody>
          <a:bodyPr wrap="square">
            <a:spAutoFit/>
          </a:bodyPr>
          <a:lstStyle/>
          <a:p>
            <a:pPr algn="just"/>
            <a:r>
              <a:rPr lang="es-CL" sz="2000" b="1" dirty="0"/>
              <a:t>Datos:</a:t>
            </a:r>
          </a:p>
        </p:txBody>
      </p:sp>
      <mc:AlternateContent xmlns:mc="http://schemas.openxmlformats.org/markup-compatibility/2006" xmlns:a14="http://schemas.microsoft.com/office/drawing/2010/main">
        <mc:Choice Requires="a14">
          <p:sp>
            <p:nvSpPr>
              <p:cNvPr id="5" name="CuadroTexto 4">
                <a:extLst>
                  <a:ext uri="{FF2B5EF4-FFF2-40B4-BE49-F238E27FC236}">
                    <a16:creationId xmlns:a16="http://schemas.microsoft.com/office/drawing/2014/main" id="{11306D1D-C7C9-3945-A967-0ED805D53A74}"/>
                  </a:ext>
                </a:extLst>
              </p:cNvPr>
              <p:cNvSpPr txBox="1"/>
              <p:nvPr/>
            </p:nvSpPr>
            <p:spPr>
              <a:xfrm>
                <a:off x="2147455" y="2423644"/>
                <a:ext cx="1604222" cy="5203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s-CL" i="1" smtClean="0">
                              <a:latin typeface="Cambria Math" panose="02040503050406030204" pitchFamily="18" charset="0"/>
                            </a:rPr>
                          </m:ctrlPr>
                        </m:accPr>
                        <m:e>
                          <m:r>
                            <a:rPr lang="es-ES" b="0" i="1" smtClean="0">
                              <a:latin typeface="Cambria Math" panose="02040503050406030204" pitchFamily="18" charset="0"/>
                            </a:rPr>
                            <m:t>𝑝</m:t>
                          </m:r>
                        </m:e>
                      </m:acc>
                      <m:r>
                        <a:rPr lang="es-ES" b="0" i="1" smtClean="0">
                          <a:latin typeface="Cambria Math" panose="02040503050406030204" pitchFamily="18" charset="0"/>
                        </a:rPr>
                        <m:t>=</m:t>
                      </m:r>
                      <m:f>
                        <m:fPr>
                          <m:ctrlPr>
                            <a:rPr lang="es-ES" b="0" i="1" smtClean="0">
                              <a:latin typeface="Cambria Math" panose="02040503050406030204" pitchFamily="18" charset="0"/>
                            </a:rPr>
                          </m:ctrlPr>
                        </m:fPr>
                        <m:num>
                          <m:r>
                            <a:rPr lang="es-ES" b="0" i="1" smtClean="0">
                              <a:latin typeface="Cambria Math" panose="02040503050406030204" pitchFamily="18" charset="0"/>
                            </a:rPr>
                            <m:t>174</m:t>
                          </m:r>
                        </m:num>
                        <m:den>
                          <m:r>
                            <a:rPr lang="es-ES" b="0" i="1" smtClean="0">
                              <a:latin typeface="Cambria Math" panose="02040503050406030204" pitchFamily="18" charset="0"/>
                            </a:rPr>
                            <m:t>200</m:t>
                          </m:r>
                        </m:den>
                      </m:f>
                      <m:r>
                        <a:rPr lang="es-ES" b="0" i="1" smtClean="0">
                          <a:latin typeface="Cambria Math" panose="02040503050406030204" pitchFamily="18" charset="0"/>
                        </a:rPr>
                        <m:t>=0,87</m:t>
                      </m:r>
                    </m:oMath>
                  </m:oMathPara>
                </a14:m>
                <a:endParaRPr lang="es-CL" dirty="0"/>
              </a:p>
            </p:txBody>
          </p:sp>
        </mc:Choice>
        <mc:Fallback xmlns="">
          <p:sp>
            <p:nvSpPr>
              <p:cNvPr id="5" name="CuadroTexto 4">
                <a:extLst>
                  <a:ext uri="{FF2B5EF4-FFF2-40B4-BE49-F238E27FC236}">
                    <a16:creationId xmlns:a16="http://schemas.microsoft.com/office/drawing/2014/main" id="{11306D1D-C7C9-3945-A967-0ED805D53A74}"/>
                  </a:ext>
                </a:extLst>
              </p:cNvPr>
              <p:cNvSpPr txBox="1">
                <a:spLocks noRot="1" noChangeAspect="1" noMove="1" noResize="1" noEditPoints="1" noAdjustHandles="1" noChangeArrowheads="1" noChangeShapeType="1" noTextEdit="1"/>
              </p:cNvSpPr>
              <p:nvPr/>
            </p:nvSpPr>
            <p:spPr>
              <a:xfrm>
                <a:off x="2147455" y="2423644"/>
                <a:ext cx="1604222" cy="520399"/>
              </a:xfrm>
              <a:prstGeom prst="rect">
                <a:avLst/>
              </a:prstGeom>
              <a:blipFill>
                <a:blip r:embed="rId3"/>
                <a:stretch>
                  <a:fillRect l="-2344" t="-7317" r="-3125" b="-14634"/>
                </a:stretch>
              </a:blipFill>
            </p:spPr>
            <p:txBody>
              <a:bodyPr/>
              <a:lstStyle/>
              <a:p>
                <a:r>
                  <a:rPr lang="es-CL">
                    <a:noFill/>
                  </a:rPr>
                  <a:t> </a:t>
                </a:r>
              </a:p>
            </p:txBody>
          </p:sp>
        </mc:Fallback>
      </mc:AlternateContent>
      <p:sp>
        <p:nvSpPr>
          <p:cNvPr id="8" name="CuadroTexto 7">
            <a:extLst>
              <a:ext uri="{FF2B5EF4-FFF2-40B4-BE49-F238E27FC236}">
                <a16:creationId xmlns:a16="http://schemas.microsoft.com/office/drawing/2014/main" id="{99D4A746-61C4-6445-9EA6-4D8A0E1513CF}"/>
              </a:ext>
            </a:extLst>
          </p:cNvPr>
          <p:cNvSpPr txBox="1"/>
          <p:nvPr/>
        </p:nvSpPr>
        <p:spPr>
          <a:xfrm>
            <a:off x="2050473" y="1955897"/>
            <a:ext cx="3148619" cy="369332"/>
          </a:xfrm>
          <a:prstGeom prst="rect">
            <a:avLst/>
          </a:prstGeom>
          <a:noFill/>
        </p:spPr>
        <p:txBody>
          <a:bodyPr wrap="none" rtlCol="0">
            <a:spAutoFit/>
          </a:bodyPr>
          <a:lstStyle/>
          <a:p>
            <a:r>
              <a:rPr lang="es-CL" dirty="0"/>
              <a:t>Proporción de tiros encestados:</a:t>
            </a:r>
          </a:p>
        </p:txBody>
      </p:sp>
      <mc:AlternateContent xmlns:mc="http://schemas.openxmlformats.org/markup-compatibility/2006" xmlns:a14="http://schemas.microsoft.com/office/drawing/2010/main">
        <mc:Choice Requires="a14">
          <p:sp>
            <p:nvSpPr>
              <p:cNvPr id="10" name="CuadroTexto 9">
                <a:extLst>
                  <a:ext uri="{FF2B5EF4-FFF2-40B4-BE49-F238E27FC236}">
                    <a16:creationId xmlns:a16="http://schemas.microsoft.com/office/drawing/2014/main" id="{DC572B68-6F89-D94F-BD21-F5E725B6F771}"/>
                  </a:ext>
                </a:extLst>
              </p:cNvPr>
              <p:cNvSpPr txBox="1"/>
              <p:nvPr/>
            </p:nvSpPr>
            <p:spPr>
              <a:xfrm>
                <a:off x="6962997" y="2505558"/>
                <a:ext cx="3636060" cy="82695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ad>
                        <m:radPr>
                          <m:degHide m:val="on"/>
                          <m:ctrlPr>
                            <a:rPr lang="es-ES" b="0" i="1" dirty="0" smtClean="0">
                              <a:latin typeface="Cambria Math" panose="02040503050406030204" pitchFamily="18" charset="0"/>
                            </a:rPr>
                          </m:ctrlPr>
                        </m:radPr>
                        <m:deg/>
                        <m:e>
                          <m:f>
                            <m:fPr>
                              <m:ctrlPr>
                                <a:rPr lang="es-ES" b="0" i="1" dirty="0" smtClean="0">
                                  <a:latin typeface="Cambria Math" panose="02040503050406030204" pitchFamily="18" charset="0"/>
                                </a:rPr>
                              </m:ctrlPr>
                            </m:fPr>
                            <m:num>
                              <m:acc>
                                <m:accPr>
                                  <m:chr m:val="̂"/>
                                  <m:ctrlPr>
                                    <a:rPr lang="es-ES" b="0" i="1" dirty="0" smtClean="0">
                                      <a:latin typeface="Cambria Math" panose="02040503050406030204" pitchFamily="18" charset="0"/>
                                    </a:rPr>
                                  </m:ctrlPr>
                                </m:accPr>
                                <m:e>
                                  <m:r>
                                    <a:rPr lang="es-ES" b="0" i="1" dirty="0" smtClean="0">
                                      <a:latin typeface="Cambria Math" panose="02040503050406030204" pitchFamily="18" charset="0"/>
                                    </a:rPr>
                                    <m:t>𝑝</m:t>
                                  </m:r>
                                </m:e>
                              </m:acc>
                              <m:d>
                                <m:dPr>
                                  <m:ctrlPr>
                                    <a:rPr lang="es-ES" b="0" i="1" dirty="0" smtClean="0">
                                      <a:latin typeface="Cambria Math" panose="02040503050406030204" pitchFamily="18" charset="0"/>
                                    </a:rPr>
                                  </m:ctrlPr>
                                </m:dPr>
                                <m:e>
                                  <m:r>
                                    <a:rPr lang="es-ES" b="0" i="1" dirty="0" smtClean="0">
                                      <a:latin typeface="Cambria Math" panose="02040503050406030204" pitchFamily="18" charset="0"/>
                                    </a:rPr>
                                    <m:t>1−</m:t>
                                  </m:r>
                                  <m:acc>
                                    <m:accPr>
                                      <m:chr m:val="̂"/>
                                      <m:ctrlPr>
                                        <a:rPr lang="es-ES" b="0" i="1" dirty="0" smtClean="0">
                                          <a:latin typeface="Cambria Math" panose="02040503050406030204" pitchFamily="18" charset="0"/>
                                        </a:rPr>
                                      </m:ctrlPr>
                                    </m:accPr>
                                    <m:e>
                                      <m:r>
                                        <a:rPr lang="es-ES" b="0" i="1" dirty="0" smtClean="0">
                                          <a:latin typeface="Cambria Math" panose="02040503050406030204" pitchFamily="18" charset="0"/>
                                        </a:rPr>
                                        <m:t>𝑝</m:t>
                                      </m:r>
                                    </m:e>
                                  </m:acc>
                                </m:e>
                              </m:d>
                            </m:num>
                            <m:den>
                              <m:r>
                                <a:rPr lang="es-ES" b="0" i="1" dirty="0" smtClean="0">
                                  <a:latin typeface="Cambria Math" panose="02040503050406030204" pitchFamily="18" charset="0"/>
                                </a:rPr>
                                <m:t>𝑛</m:t>
                              </m:r>
                            </m:den>
                          </m:f>
                        </m:e>
                      </m:rad>
                      <m:r>
                        <a:rPr lang="es-ES" b="0" i="1" dirty="0" smtClean="0">
                          <a:latin typeface="Cambria Math" panose="02040503050406030204" pitchFamily="18" charset="0"/>
                        </a:rPr>
                        <m:t>=</m:t>
                      </m:r>
                      <m:rad>
                        <m:radPr>
                          <m:degHide m:val="on"/>
                          <m:ctrlPr>
                            <a:rPr lang="es-ES" i="1" dirty="0">
                              <a:latin typeface="Cambria Math" panose="02040503050406030204" pitchFamily="18" charset="0"/>
                            </a:rPr>
                          </m:ctrlPr>
                        </m:radPr>
                        <m:deg/>
                        <m:e>
                          <m:f>
                            <m:fPr>
                              <m:ctrlPr>
                                <a:rPr lang="es-ES" i="1" dirty="0">
                                  <a:latin typeface="Cambria Math" panose="02040503050406030204" pitchFamily="18" charset="0"/>
                                </a:rPr>
                              </m:ctrlPr>
                            </m:fPr>
                            <m:num>
                              <m:r>
                                <a:rPr lang="es-ES" i="1" dirty="0">
                                  <a:latin typeface="Cambria Math" panose="02040503050406030204" pitchFamily="18" charset="0"/>
                                </a:rPr>
                                <m:t>0,87∗0,13</m:t>
                              </m:r>
                            </m:num>
                            <m:den>
                              <m:r>
                                <a:rPr lang="es-ES" i="1" dirty="0">
                                  <a:latin typeface="Cambria Math" panose="02040503050406030204" pitchFamily="18" charset="0"/>
                                </a:rPr>
                                <m:t>200</m:t>
                              </m:r>
                            </m:den>
                          </m:f>
                        </m:e>
                      </m:rad>
                      <m:r>
                        <a:rPr lang="es-ES" i="1" dirty="0">
                          <a:latin typeface="Cambria Math" panose="02040503050406030204" pitchFamily="18" charset="0"/>
                        </a:rPr>
                        <m:t>=</m:t>
                      </m:r>
                      <m:r>
                        <a:rPr lang="es-ES" b="0" i="1" dirty="0" smtClean="0">
                          <a:latin typeface="Cambria Math" panose="02040503050406030204" pitchFamily="18" charset="0"/>
                        </a:rPr>
                        <m:t>0,0237</m:t>
                      </m:r>
                    </m:oMath>
                  </m:oMathPara>
                </a14:m>
                <a:endParaRPr lang="es-CL" dirty="0"/>
              </a:p>
            </p:txBody>
          </p:sp>
        </mc:Choice>
        <mc:Fallback xmlns="">
          <p:sp>
            <p:nvSpPr>
              <p:cNvPr id="10" name="CuadroTexto 9">
                <a:extLst>
                  <a:ext uri="{FF2B5EF4-FFF2-40B4-BE49-F238E27FC236}">
                    <a16:creationId xmlns:a16="http://schemas.microsoft.com/office/drawing/2014/main" id="{DC572B68-6F89-D94F-BD21-F5E725B6F771}"/>
                  </a:ext>
                </a:extLst>
              </p:cNvPr>
              <p:cNvSpPr txBox="1">
                <a:spLocks noRot="1" noChangeAspect="1" noMove="1" noResize="1" noEditPoints="1" noAdjustHandles="1" noChangeArrowheads="1" noChangeShapeType="1" noTextEdit="1"/>
              </p:cNvSpPr>
              <p:nvPr/>
            </p:nvSpPr>
            <p:spPr>
              <a:xfrm>
                <a:off x="6962997" y="2505558"/>
                <a:ext cx="3636060" cy="826958"/>
              </a:xfrm>
              <a:prstGeom prst="rect">
                <a:avLst/>
              </a:prstGeom>
              <a:blipFill>
                <a:blip r:embed="rId4"/>
                <a:stretch>
                  <a:fillRect r="-1049"/>
                </a:stretch>
              </a:blipFill>
            </p:spPr>
            <p:txBody>
              <a:bodyPr/>
              <a:lstStyle/>
              <a:p>
                <a:r>
                  <a:rPr lang="es-CL">
                    <a:noFill/>
                  </a:rPr>
                  <a:t> </a:t>
                </a:r>
              </a:p>
            </p:txBody>
          </p:sp>
        </mc:Fallback>
      </mc:AlternateContent>
      <p:sp>
        <p:nvSpPr>
          <p:cNvPr id="11" name="CuadroTexto 10">
            <a:extLst>
              <a:ext uri="{FF2B5EF4-FFF2-40B4-BE49-F238E27FC236}">
                <a16:creationId xmlns:a16="http://schemas.microsoft.com/office/drawing/2014/main" id="{FA13B0CE-432F-214C-AF7E-239CE5FDE1A6}"/>
              </a:ext>
            </a:extLst>
          </p:cNvPr>
          <p:cNvSpPr txBox="1"/>
          <p:nvPr/>
        </p:nvSpPr>
        <p:spPr>
          <a:xfrm>
            <a:off x="6866015" y="1955897"/>
            <a:ext cx="1762021" cy="369332"/>
          </a:xfrm>
          <a:prstGeom prst="rect">
            <a:avLst/>
          </a:prstGeom>
          <a:noFill/>
        </p:spPr>
        <p:txBody>
          <a:bodyPr wrap="none" rtlCol="0">
            <a:spAutoFit/>
          </a:bodyPr>
          <a:lstStyle/>
          <a:p>
            <a:r>
              <a:rPr lang="es-CL" dirty="0"/>
              <a:t>a) Error Estándar</a:t>
            </a:r>
          </a:p>
        </p:txBody>
      </p:sp>
      <p:sp>
        <p:nvSpPr>
          <p:cNvPr id="13" name="CuadroTexto 12">
            <a:extLst>
              <a:ext uri="{FF2B5EF4-FFF2-40B4-BE49-F238E27FC236}">
                <a16:creationId xmlns:a16="http://schemas.microsoft.com/office/drawing/2014/main" id="{3BF82A80-C09F-3444-B574-237F940D0A47}"/>
              </a:ext>
            </a:extLst>
          </p:cNvPr>
          <p:cNvSpPr txBox="1"/>
          <p:nvPr/>
        </p:nvSpPr>
        <p:spPr>
          <a:xfrm>
            <a:off x="2050473" y="3583161"/>
            <a:ext cx="2581284" cy="369332"/>
          </a:xfrm>
          <a:prstGeom prst="rect">
            <a:avLst/>
          </a:prstGeom>
          <a:noFill/>
        </p:spPr>
        <p:txBody>
          <a:bodyPr wrap="none" rtlCol="0">
            <a:spAutoFit/>
          </a:bodyPr>
          <a:lstStyle/>
          <a:p>
            <a:r>
              <a:rPr lang="es-CL" dirty="0"/>
              <a:t>b) Intervalo de Confianza </a:t>
            </a:r>
          </a:p>
        </p:txBody>
      </p:sp>
      <mc:AlternateContent xmlns:mc="http://schemas.openxmlformats.org/markup-compatibility/2006" xmlns:a14="http://schemas.microsoft.com/office/drawing/2010/main">
        <mc:Choice Requires="a14">
          <p:sp>
            <p:nvSpPr>
              <p:cNvPr id="14" name="Rectángulo 13">
                <a:extLst>
                  <a:ext uri="{FF2B5EF4-FFF2-40B4-BE49-F238E27FC236}">
                    <a16:creationId xmlns:a16="http://schemas.microsoft.com/office/drawing/2014/main" id="{3232E3A3-E4E6-4347-A284-E08AB73DAB66}"/>
                  </a:ext>
                </a:extLst>
              </p:cNvPr>
              <p:cNvSpPr/>
              <p:nvPr/>
            </p:nvSpPr>
            <p:spPr>
              <a:xfrm>
                <a:off x="1828800" y="3702855"/>
                <a:ext cx="6096000" cy="1273618"/>
              </a:xfrm>
              <a:prstGeom prst="rect">
                <a:avLst/>
              </a:prstGeom>
            </p:spPr>
            <p:txBody>
              <a:bodyPr>
                <a:spAutoFit/>
              </a:bodyPr>
              <a:lstStyle/>
              <a:p>
                <a:pPr algn="just"/>
                <a:endParaRPr lang="es-ES" b="1" i="1" dirty="0">
                  <a:solidFill>
                    <a:schemeClr val="accent6">
                      <a:lumMod val="50000"/>
                    </a:schemeClr>
                  </a:solidFill>
                  <a:latin typeface="Cambria Math" panose="02040503050406030204" pitchFamily="18" charset="0"/>
                </a:endParaRPr>
              </a:p>
              <a:p>
                <a:pPr algn="just"/>
                <a14:m>
                  <m:oMathPara xmlns:m="http://schemas.openxmlformats.org/officeDocument/2006/math">
                    <m:oMathParaPr>
                      <m:jc m:val="centerGroup"/>
                    </m:oMathParaPr>
                    <m:oMath xmlns:m="http://schemas.openxmlformats.org/officeDocument/2006/math">
                      <m:sSub>
                        <m:sSubPr>
                          <m:ctrlPr>
                            <a:rPr lang="es-ES" b="1" i="1">
                              <a:solidFill>
                                <a:schemeClr val="accent6">
                                  <a:lumMod val="50000"/>
                                </a:schemeClr>
                              </a:solidFill>
                              <a:latin typeface="Cambria Math" panose="02040503050406030204" pitchFamily="18" charset="0"/>
                            </a:rPr>
                          </m:ctrlPr>
                        </m:sSubPr>
                        <m:e>
                          <m:r>
                            <a:rPr lang="es-ES" b="1" i="1">
                              <a:solidFill>
                                <a:schemeClr val="accent6">
                                  <a:lumMod val="50000"/>
                                </a:schemeClr>
                              </a:solidFill>
                              <a:latin typeface="Cambria Math" panose="02040503050406030204" pitchFamily="18" charset="0"/>
                            </a:rPr>
                            <m:t>𝑰𝑪</m:t>
                          </m:r>
                        </m:e>
                        <m:sub>
                          <m:d>
                            <m:dPr>
                              <m:ctrlPr>
                                <a:rPr lang="es-ES" b="1" i="1">
                                  <a:solidFill>
                                    <a:schemeClr val="accent6">
                                      <a:lumMod val="50000"/>
                                    </a:schemeClr>
                                  </a:solidFill>
                                  <a:latin typeface="Cambria Math" panose="02040503050406030204" pitchFamily="18" charset="0"/>
                                </a:rPr>
                              </m:ctrlPr>
                            </m:dPr>
                            <m:e>
                              <m:r>
                                <a:rPr lang="es-ES" b="1" i="1">
                                  <a:solidFill>
                                    <a:schemeClr val="accent6">
                                      <a:lumMod val="50000"/>
                                    </a:schemeClr>
                                  </a:solidFill>
                                  <a:latin typeface="Cambria Math" panose="02040503050406030204" pitchFamily="18" charset="0"/>
                                </a:rPr>
                                <m:t>𝟏</m:t>
                              </m:r>
                              <m:r>
                                <a:rPr lang="es-ES" b="1" i="1">
                                  <a:solidFill>
                                    <a:schemeClr val="accent6">
                                      <a:lumMod val="50000"/>
                                    </a:schemeClr>
                                  </a:solidFill>
                                  <a:latin typeface="Cambria Math" panose="02040503050406030204" pitchFamily="18" charset="0"/>
                                </a:rPr>
                                <m:t>−</m:t>
                              </m:r>
                              <m:r>
                                <a:rPr lang="es-ES" b="1" i="1">
                                  <a:solidFill>
                                    <a:schemeClr val="accent6">
                                      <a:lumMod val="50000"/>
                                    </a:schemeClr>
                                  </a:solidFill>
                                  <a:latin typeface="Cambria Math" panose="02040503050406030204" pitchFamily="18" charset="0"/>
                                  <a:ea typeface="Cambria Math" panose="02040503050406030204" pitchFamily="18" charset="0"/>
                                </a:rPr>
                                <m:t>𝜶</m:t>
                              </m:r>
                            </m:e>
                          </m:d>
                        </m:sub>
                      </m:sSub>
                      <m:d>
                        <m:dPr>
                          <m:ctrlPr>
                            <a:rPr lang="es-ES" b="1" i="1">
                              <a:solidFill>
                                <a:schemeClr val="accent6">
                                  <a:lumMod val="50000"/>
                                </a:schemeClr>
                              </a:solidFill>
                              <a:latin typeface="Cambria Math" panose="02040503050406030204" pitchFamily="18" charset="0"/>
                            </a:rPr>
                          </m:ctrlPr>
                        </m:dPr>
                        <m:e>
                          <m:r>
                            <a:rPr lang="es-ES" b="1" i="1">
                              <a:solidFill>
                                <a:schemeClr val="accent6">
                                  <a:lumMod val="50000"/>
                                </a:schemeClr>
                              </a:solidFill>
                              <a:latin typeface="Cambria Math" panose="02040503050406030204" pitchFamily="18" charset="0"/>
                            </a:rPr>
                            <m:t>𝒑</m:t>
                          </m:r>
                        </m:e>
                      </m:d>
                      <m:r>
                        <a:rPr lang="es-ES" b="1" i="1">
                          <a:solidFill>
                            <a:schemeClr val="accent6">
                              <a:lumMod val="50000"/>
                            </a:schemeClr>
                          </a:solidFill>
                          <a:latin typeface="Cambria Math" panose="02040503050406030204" pitchFamily="18" charset="0"/>
                        </a:rPr>
                        <m:t>:</m:t>
                      </m:r>
                      <m:d>
                        <m:dPr>
                          <m:ctrlPr>
                            <a:rPr lang="es-ES" b="1" i="1">
                              <a:solidFill>
                                <a:schemeClr val="accent6">
                                  <a:lumMod val="50000"/>
                                </a:schemeClr>
                              </a:solidFill>
                              <a:latin typeface="Cambria Math" panose="02040503050406030204" pitchFamily="18" charset="0"/>
                            </a:rPr>
                          </m:ctrlPr>
                        </m:dPr>
                        <m:e>
                          <m:sSub>
                            <m:sSubPr>
                              <m:ctrlPr>
                                <a:rPr lang="es-ES" b="1" i="1">
                                  <a:solidFill>
                                    <a:schemeClr val="accent6">
                                      <a:lumMod val="50000"/>
                                    </a:schemeClr>
                                  </a:solidFill>
                                  <a:latin typeface="Cambria Math" panose="02040503050406030204" pitchFamily="18" charset="0"/>
                                </a:rPr>
                              </m:ctrlPr>
                            </m:sSubPr>
                            <m:e>
                              <m:acc>
                                <m:accPr>
                                  <m:chr m:val="̂"/>
                                  <m:ctrlPr>
                                    <a:rPr lang="es-ES" i="1">
                                      <a:solidFill>
                                        <a:schemeClr val="accent6">
                                          <a:lumMod val="50000"/>
                                        </a:schemeClr>
                                      </a:solidFill>
                                      <a:latin typeface="Cambria Math" panose="02040503050406030204" pitchFamily="18" charset="0"/>
                                    </a:rPr>
                                  </m:ctrlPr>
                                </m:accPr>
                                <m:e>
                                  <m:r>
                                    <a:rPr lang="es-ES" i="1">
                                      <a:solidFill>
                                        <a:schemeClr val="accent6">
                                          <a:lumMod val="50000"/>
                                        </a:schemeClr>
                                      </a:solidFill>
                                      <a:latin typeface="Cambria Math" panose="02040503050406030204" pitchFamily="18" charset="0"/>
                                    </a:rPr>
                                    <m:t>𝑝</m:t>
                                  </m:r>
                                </m:e>
                              </m:acc>
                              <m:r>
                                <a:rPr lang="es-ES" b="1" i="1">
                                  <a:solidFill>
                                    <a:schemeClr val="accent6">
                                      <a:lumMod val="50000"/>
                                    </a:schemeClr>
                                  </a:solidFill>
                                  <a:latin typeface="Cambria Math" panose="02040503050406030204" pitchFamily="18" charset="0"/>
                                </a:rPr>
                                <m:t>−</m:t>
                              </m:r>
                              <m:r>
                                <a:rPr lang="es-ES" b="1" i="1">
                                  <a:solidFill>
                                    <a:schemeClr val="accent6">
                                      <a:lumMod val="50000"/>
                                    </a:schemeClr>
                                  </a:solidFill>
                                  <a:latin typeface="Cambria Math" panose="02040503050406030204" pitchFamily="18" charset="0"/>
                                </a:rPr>
                                <m:t>𝒁</m:t>
                              </m:r>
                            </m:e>
                            <m:sub>
                              <m:f>
                                <m:fPr>
                                  <m:type m:val="skw"/>
                                  <m:ctrlPr>
                                    <a:rPr lang="es-ES" b="1" i="1">
                                      <a:solidFill>
                                        <a:schemeClr val="accent6">
                                          <a:lumMod val="50000"/>
                                        </a:schemeClr>
                                      </a:solidFill>
                                      <a:latin typeface="Cambria Math" panose="02040503050406030204" pitchFamily="18" charset="0"/>
                                    </a:rPr>
                                  </m:ctrlPr>
                                </m:fPr>
                                <m:num>
                                  <m:r>
                                    <a:rPr lang="es-ES" b="1" i="1">
                                      <a:solidFill>
                                        <a:schemeClr val="accent6">
                                          <a:lumMod val="50000"/>
                                        </a:schemeClr>
                                      </a:solidFill>
                                      <a:latin typeface="Cambria Math" panose="02040503050406030204" pitchFamily="18" charset="0"/>
                                      <a:ea typeface="Cambria Math" panose="02040503050406030204" pitchFamily="18" charset="0"/>
                                    </a:rPr>
                                    <m:t>𝜶</m:t>
                                  </m:r>
                                </m:num>
                                <m:den>
                                  <m:r>
                                    <a:rPr lang="es-ES" b="1" i="1">
                                      <a:solidFill>
                                        <a:schemeClr val="accent6">
                                          <a:lumMod val="50000"/>
                                        </a:schemeClr>
                                      </a:solidFill>
                                      <a:latin typeface="Cambria Math" panose="02040503050406030204" pitchFamily="18" charset="0"/>
                                    </a:rPr>
                                    <m:t>𝟐</m:t>
                                  </m:r>
                                </m:den>
                              </m:f>
                            </m:sub>
                          </m:sSub>
                          <m:rad>
                            <m:radPr>
                              <m:degHide m:val="on"/>
                              <m:ctrlPr>
                                <a:rPr lang="es-ES" i="1">
                                  <a:solidFill>
                                    <a:schemeClr val="accent6">
                                      <a:lumMod val="50000"/>
                                    </a:schemeClr>
                                  </a:solidFill>
                                  <a:latin typeface="Cambria Math" panose="02040503050406030204" pitchFamily="18" charset="0"/>
                                  <a:ea typeface="Cambria Math" panose="02040503050406030204" pitchFamily="18" charset="0"/>
                                </a:rPr>
                              </m:ctrlPr>
                            </m:radPr>
                            <m:deg/>
                            <m:e>
                              <m:f>
                                <m:fPr>
                                  <m:ctrlPr>
                                    <a:rPr lang="es-ES" i="1">
                                      <a:solidFill>
                                        <a:schemeClr val="accent6">
                                          <a:lumMod val="50000"/>
                                        </a:schemeClr>
                                      </a:solidFill>
                                      <a:latin typeface="Cambria Math" panose="02040503050406030204" pitchFamily="18" charset="0"/>
                                      <a:ea typeface="Cambria Math" panose="02040503050406030204" pitchFamily="18" charset="0"/>
                                    </a:rPr>
                                  </m:ctrlPr>
                                </m:fPr>
                                <m:num>
                                  <m:acc>
                                    <m:accPr>
                                      <m:chr m:val="̂"/>
                                      <m:ctrlPr>
                                        <a:rPr lang="es-ES" b="1" i="1">
                                          <a:solidFill>
                                            <a:schemeClr val="accent6">
                                              <a:lumMod val="50000"/>
                                            </a:schemeClr>
                                          </a:solidFill>
                                          <a:latin typeface="Cambria Math" panose="02040503050406030204" pitchFamily="18" charset="0"/>
                                          <a:ea typeface="Cambria Math" panose="02040503050406030204" pitchFamily="18" charset="0"/>
                                        </a:rPr>
                                      </m:ctrlPr>
                                    </m:accPr>
                                    <m:e>
                                      <m:r>
                                        <a:rPr lang="es-ES" b="1" i="1">
                                          <a:solidFill>
                                            <a:schemeClr val="accent6">
                                              <a:lumMod val="50000"/>
                                            </a:schemeClr>
                                          </a:solidFill>
                                          <a:latin typeface="Cambria Math" panose="02040503050406030204" pitchFamily="18" charset="0"/>
                                          <a:ea typeface="Cambria Math" panose="02040503050406030204" pitchFamily="18" charset="0"/>
                                        </a:rPr>
                                        <m:t>𝒑</m:t>
                                      </m:r>
                                    </m:e>
                                  </m:acc>
                                  <m:r>
                                    <a:rPr lang="es-ES" i="1">
                                      <a:solidFill>
                                        <a:schemeClr val="accent6">
                                          <a:lumMod val="50000"/>
                                        </a:schemeClr>
                                      </a:solidFill>
                                      <a:latin typeface="Cambria Math" panose="02040503050406030204" pitchFamily="18" charset="0"/>
                                      <a:ea typeface="Cambria Math" panose="02040503050406030204" pitchFamily="18" charset="0"/>
                                    </a:rPr>
                                    <m:t>(1−</m:t>
                                  </m:r>
                                  <m:acc>
                                    <m:accPr>
                                      <m:chr m:val="̂"/>
                                      <m:ctrlPr>
                                        <a:rPr lang="es-ES" b="1" i="1">
                                          <a:solidFill>
                                            <a:schemeClr val="accent6">
                                              <a:lumMod val="50000"/>
                                            </a:schemeClr>
                                          </a:solidFill>
                                          <a:latin typeface="Cambria Math" panose="02040503050406030204" pitchFamily="18" charset="0"/>
                                          <a:ea typeface="Cambria Math" panose="02040503050406030204" pitchFamily="18" charset="0"/>
                                        </a:rPr>
                                      </m:ctrlPr>
                                    </m:accPr>
                                    <m:e>
                                      <m:r>
                                        <a:rPr lang="es-ES" b="1" i="1">
                                          <a:solidFill>
                                            <a:schemeClr val="accent6">
                                              <a:lumMod val="50000"/>
                                            </a:schemeClr>
                                          </a:solidFill>
                                          <a:latin typeface="Cambria Math" panose="02040503050406030204" pitchFamily="18" charset="0"/>
                                          <a:ea typeface="Cambria Math" panose="02040503050406030204" pitchFamily="18" charset="0"/>
                                        </a:rPr>
                                        <m:t>𝒑</m:t>
                                      </m:r>
                                    </m:e>
                                  </m:acc>
                                  <m:r>
                                    <a:rPr lang="es-ES" i="1">
                                      <a:solidFill>
                                        <a:schemeClr val="accent6">
                                          <a:lumMod val="50000"/>
                                        </a:schemeClr>
                                      </a:solidFill>
                                      <a:latin typeface="Cambria Math" panose="02040503050406030204" pitchFamily="18" charset="0"/>
                                      <a:ea typeface="Cambria Math" panose="02040503050406030204" pitchFamily="18" charset="0"/>
                                    </a:rPr>
                                    <m:t>)</m:t>
                                  </m:r>
                                </m:num>
                                <m:den>
                                  <m:r>
                                    <a:rPr lang="es-ES" i="1">
                                      <a:solidFill>
                                        <a:schemeClr val="accent6">
                                          <a:lumMod val="50000"/>
                                        </a:schemeClr>
                                      </a:solidFill>
                                      <a:latin typeface="Cambria Math" panose="02040503050406030204" pitchFamily="18" charset="0"/>
                                      <a:ea typeface="Cambria Math" panose="02040503050406030204" pitchFamily="18" charset="0"/>
                                    </a:rPr>
                                    <m:t>𝑛</m:t>
                                  </m:r>
                                </m:den>
                              </m:f>
                            </m:e>
                          </m:rad>
                          <m:r>
                            <a:rPr lang="es-ES" b="1" i="1">
                              <a:solidFill>
                                <a:schemeClr val="accent6">
                                  <a:lumMod val="50000"/>
                                </a:schemeClr>
                              </a:solidFill>
                              <a:latin typeface="Cambria Math" panose="02040503050406030204" pitchFamily="18" charset="0"/>
                            </a:rPr>
                            <m:t>;</m:t>
                          </m:r>
                          <m:acc>
                            <m:accPr>
                              <m:chr m:val="̂"/>
                              <m:ctrlPr>
                                <a:rPr lang="es-ES" i="1">
                                  <a:solidFill>
                                    <a:schemeClr val="accent6">
                                      <a:lumMod val="50000"/>
                                    </a:schemeClr>
                                  </a:solidFill>
                                  <a:latin typeface="Cambria Math" panose="02040503050406030204" pitchFamily="18" charset="0"/>
                                </a:rPr>
                              </m:ctrlPr>
                            </m:accPr>
                            <m:e>
                              <m:r>
                                <a:rPr lang="es-ES" i="1">
                                  <a:solidFill>
                                    <a:schemeClr val="accent6">
                                      <a:lumMod val="50000"/>
                                    </a:schemeClr>
                                  </a:solidFill>
                                  <a:latin typeface="Cambria Math" panose="02040503050406030204" pitchFamily="18" charset="0"/>
                                </a:rPr>
                                <m:t>𝑝</m:t>
                              </m:r>
                            </m:e>
                          </m:acc>
                          <m:r>
                            <a:rPr lang="es-ES" b="1" i="1">
                              <a:solidFill>
                                <a:schemeClr val="accent6">
                                  <a:lumMod val="50000"/>
                                </a:schemeClr>
                              </a:solidFill>
                              <a:latin typeface="Cambria Math" panose="02040503050406030204" pitchFamily="18" charset="0"/>
                            </a:rPr>
                            <m:t>+</m:t>
                          </m:r>
                          <m:sSub>
                            <m:sSubPr>
                              <m:ctrlPr>
                                <a:rPr lang="es-ES" b="1" i="1">
                                  <a:solidFill>
                                    <a:schemeClr val="accent6">
                                      <a:lumMod val="50000"/>
                                    </a:schemeClr>
                                  </a:solidFill>
                                  <a:latin typeface="Cambria Math" panose="02040503050406030204" pitchFamily="18" charset="0"/>
                                </a:rPr>
                              </m:ctrlPr>
                            </m:sSubPr>
                            <m:e>
                              <m:r>
                                <a:rPr lang="es-ES" b="1" i="1">
                                  <a:solidFill>
                                    <a:schemeClr val="accent6">
                                      <a:lumMod val="50000"/>
                                    </a:schemeClr>
                                  </a:solidFill>
                                  <a:latin typeface="Cambria Math" panose="02040503050406030204" pitchFamily="18" charset="0"/>
                                </a:rPr>
                                <m:t>𝒁</m:t>
                              </m:r>
                            </m:e>
                            <m:sub>
                              <m:f>
                                <m:fPr>
                                  <m:type m:val="skw"/>
                                  <m:ctrlPr>
                                    <a:rPr lang="es-ES" b="1" i="1">
                                      <a:solidFill>
                                        <a:schemeClr val="accent6">
                                          <a:lumMod val="50000"/>
                                        </a:schemeClr>
                                      </a:solidFill>
                                      <a:latin typeface="Cambria Math" panose="02040503050406030204" pitchFamily="18" charset="0"/>
                                    </a:rPr>
                                  </m:ctrlPr>
                                </m:fPr>
                                <m:num>
                                  <m:r>
                                    <a:rPr lang="es-ES" b="1" i="1">
                                      <a:solidFill>
                                        <a:schemeClr val="accent6">
                                          <a:lumMod val="50000"/>
                                        </a:schemeClr>
                                      </a:solidFill>
                                      <a:latin typeface="Cambria Math" panose="02040503050406030204" pitchFamily="18" charset="0"/>
                                      <a:ea typeface="Cambria Math" panose="02040503050406030204" pitchFamily="18" charset="0"/>
                                    </a:rPr>
                                    <m:t>𝜶</m:t>
                                  </m:r>
                                </m:num>
                                <m:den>
                                  <m:r>
                                    <a:rPr lang="es-ES" b="1" i="1">
                                      <a:solidFill>
                                        <a:schemeClr val="accent6">
                                          <a:lumMod val="50000"/>
                                        </a:schemeClr>
                                      </a:solidFill>
                                      <a:latin typeface="Cambria Math" panose="02040503050406030204" pitchFamily="18" charset="0"/>
                                    </a:rPr>
                                    <m:t>𝟐</m:t>
                                  </m:r>
                                </m:den>
                              </m:f>
                            </m:sub>
                          </m:sSub>
                          <m:rad>
                            <m:radPr>
                              <m:degHide m:val="on"/>
                              <m:ctrlPr>
                                <a:rPr lang="es-ES" i="1">
                                  <a:solidFill>
                                    <a:schemeClr val="accent6">
                                      <a:lumMod val="50000"/>
                                    </a:schemeClr>
                                  </a:solidFill>
                                  <a:latin typeface="Cambria Math" panose="02040503050406030204" pitchFamily="18" charset="0"/>
                                  <a:ea typeface="Cambria Math" panose="02040503050406030204" pitchFamily="18" charset="0"/>
                                </a:rPr>
                              </m:ctrlPr>
                            </m:radPr>
                            <m:deg/>
                            <m:e>
                              <m:f>
                                <m:fPr>
                                  <m:ctrlPr>
                                    <a:rPr lang="es-ES" i="1">
                                      <a:solidFill>
                                        <a:schemeClr val="accent6">
                                          <a:lumMod val="50000"/>
                                        </a:schemeClr>
                                      </a:solidFill>
                                      <a:latin typeface="Cambria Math" panose="02040503050406030204" pitchFamily="18" charset="0"/>
                                      <a:ea typeface="Cambria Math" panose="02040503050406030204" pitchFamily="18" charset="0"/>
                                    </a:rPr>
                                  </m:ctrlPr>
                                </m:fPr>
                                <m:num>
                                  <m:acc>
                                    <m:accPr>
                                      <m:chr m:val="̂"/>
                                      <m:ctrlPr>
                                        <a:rPr lang="es-ES" b="1" i="1">
                                          <a:solidFill>
                                            <a:schemeClr val="accent6">
                                              <a:lumMod val="50000"/>
                                            </a:schemeClr>
                                          </a:solidFill>
                                          <a:latin typeface="Cambria Math" panose="02040503050406030204" pitchFamily="18" charset="0"/>
                                          <a:ea typeface="Cambria Math" panose="02040503050406030204" pitchFamily="18" charset="0"/>
                                        </a:rPr>
                                      </m:ctrlPr>
                                    </m:accPr>
                                    <m:e>
                                      <m:r>
                                        <a:rPr lang="es-ES" b="1" i="1">
                                          <a:solidFill>
                                            <a:schemeClr val="accent6">
                                              <a:lumMod val="50000"/>
                                            </a:schemeClr>
                                          </a:solidFill>
                                          <a:latin typeface="Cambria Math" panose="02040503050406030204" pitchFamily="18" charset="0"/>
                                          <a:ea typeface="Cambria Math" panose="02040503050406030204" pitchFamily="18" charset="0"/>
                                        </a:rPr>
                                        <m:t>𝒑</m:t>
                                      </m:r>
                                    </m:e>
                                  </m:acc>
                                  <m:r>
                                    <a:rPr lang="es-ES" i="1">
                                      <a:solidFill>
                                        <a:schemeClr val="accent6">
                                          <a:lumMod val="50000"/>
                                        </a:schemeClr>
                                      </a:solidFill>
                                      <a:latin typeface="Cambria Math" panose="02040503050406030204" pitchFamily="18" charset="0"/>
                                      <a:ea typeface="Cambria Math" panose="02040503050406030204" pitchFamily="18" charset="0"/>
                                    </a:rPr>
                                    <m:t>(1−</m:t>
                                  </m:r>
                                  <m:acc>
                                    <m:accPr>
                                      <m:chr m:val="̂"/>
                                      <m:ctrlPr>
                                        <a:rPr lang="es-ES" b="1" i="1">
                                          <a:solidFill>
                                            <a:schemeClr val="accent6">
                                              <a:lumMod val="50000"/>
                                            </a:schemeClr>
                                          </a:solidFill>
                                          <a:latin typeface="Cambria Math" panose="02040503050406030204" pitchFamily="18" charset="0"/>
                                          <a:ea typeface="Cambria Math" panose="02040503050406030204" pitchFamily="18" charset="0"/>
                                        </a:rPr>
                                      </m:ctrlPr>
                                    </m:accPr>
                                    <m:e>
                                      <m:r>
                                        <a:rPr lang="es-ES" b="1" i="1">
                                          <a:solidFill>
                                            <a:schemeClr val="accent6">
                                              <a:lumMod val="50000"/>
                                            </a:schemeClr>
                                          </a:solidFill>
                                          <a:latin typeface="Cambria Math" panose="02040503050406030204" pitchFamily="18" charset="0"/>
                                          <a:ea typeface="Cambria Math" panose="02040503050406030204" pitchFamily="18" charset="0"/>
                                        </a:rPr>
                                        <m:t>𝒑</m:t>
                                      </m:r>
                                    </m:e>
                                  </m:acc>
                                  <m:r>
                                    <a:rPr lang="es-ES" i="1">
                                      <a:solidFill>
                                        <a:schemeClr val="accent6">
                                          <a:lumMod val="50000"/>
                                        </a:schemeClr>
                                      </a:solidFill>
                                      <a:latin typeface="Cambria Math" panose="02040503050406030204" pitchFamily="18" charset="0"/>
                                      <a:ea typeface="Cambria Math" panose="02040503050406030204" pitchFamily="18" charset="0"/>
                                    </a:rPr>
                                    <m:t>)</m:t>
                                  </m:r>
                                </m:num>
                                <m:den>
                                  <m:r>
                                    <a:rPr lang="es-ES" i="1">
                                      <a:solidFill>
                                        <a:schemeClr val="accent6">
                                          <a:lumMod val="50000"/>
                                        </a:schemeClr>
                                      </a:solidFill>
                                      <a:latin typeface="Cambria Math" panose="02040503050406030204" pitchFamily="18" charset="0"/>
                                      <a:ea typeface="Cambria Math" panose="02040503050406030204" pitchFamily="18" charset="0"/>
                                    </a:rPr>
                                    <m:t>𝑛</m:t>
                                  </m:r>
                                </m:den>
                              </m:f>
                            </m:e>
                          </m:rad>
                        </m:e>
                      </m:d>
                    </m:oMath>
                  </m:oMathPara>
                </a14:m>
                <a:endParaRPr lang="es-CL" dirty="0"/>
              </a:p>
            </p:txBody>
          </p:sp>
        </mc:Choice>
        <mc:Fallback xmlns="">
          <p:sp>
            <p:nvSpPr>
              <p:cNvPr id="14" name="Rectángulo 13">
                <a:extLst>
                  <a:ext uri="{FF2B5EF4-FFF2-40B4-BE49-F238E27FC236}">
                    <a16:creationId xmlns:a16="http://schemas.microsoft.com/office/drawing/2014/main" id="{3232E3A3-E4E6-4347-A284-E08AB73DAB66}"/>
                  </a:ext>
                </a:extLst>
              </p:cNvPr>
              <p:cNvSpPr>
                <a:spLocks noRot="1" noChangeAspect="1" noMove="1" noResize="1" noEditPoints="1" noAdjustHandles="1" noChangeArrowheads="1" noChangeShapeType="1" noTextEdit="1"/>
              </p:cNvSpPr>
              <p:nvPr/>
            </p:nvSpPr>
            <p:spPr>
              <a:xfrm>
                <a:off x="1828800" y="3702855"/>
                <a:ext cx="6096000" cy="1273618"/>
              </a:xfrm>
              <a:prstGeom prst="rect">
                <a:avLst/>
              </a:prstGeom>
              <a:blipFill>
                <a:blip r:embed="rId5"/>
                <a:stretch>
                  <a:fillRect b="-29703"/>
                </a:stretch>
              </a:blipFill>
            </p:spPr>
            <p:txBody>
              <a:bodyPr/>
              <a:lstStyle/>
              <a:p>
                <a:r>
                  <a:rPr lang="es-CL">
                    <a:noFill/>
                  </a:rPr>
                  <a:t> </a:t>
                </a:r>
              </a:p>
            </p:txBody>
          </p:sp>
        </mc:Fallback>
      </mc:AlternateContent>
      <mc:AlternateContent xmlns:mc="http://schemas.openxmlformats.org/markup-compatibility/2006" xmlns:a14="http://schemas.microsoft.com/office/drawing/2010/main">
        <mc:Choice Requires="a14">
          <p:sp>
            <p:nvSpPr>
              <p:cNvPr id="15" name="Rectángulo 14">
                <a:extLst>
                  <a:ext uri="{FF2B5EF4-FFF2-40B4-BE49-F238E27FC236}">
                    <a16:creationId xmlns:a16="http://schemas.microsoft.com/office/drawing/2014/main" id="{5B1DD418-F6EC-5943-9100-AA223D93ACA9}"/>
                  </a:ext>
                </a:extLst>
              </p:cNvPr>
              <p:cNvSpPr/>
              <p:nvPr/>
            </p:nvSpPr>
            <p:spPr>
              <a:xfrm>
                <a:off x="8781347" y="5324786"/>
                <a:ext cx="2747483" cy="4868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s-ES" b="1" i="1" smtClean="0">
                              <a:solidFill>
                                <a:schemeClr val="accent6">
                                  <a:lumMod val="50000"/>
                                </a:schemeClr>
                              </a:solidFill>
                              <a:latin typeface="Cambria Math" panose="02040503050406030204" pitchFamily="18" charset="0"/>
                            </a:rPr>
                          </m:ctrlPr>
                        </m:sSubPr>
                        <m:e>
                          <m:r>
                            <a:rPr lang="es-ES" b="1" i="1">
                              <a:solidFill>
                                <a:schemeClr val="accent6">
                                  <a:lumMod val="50000"/>
                                </a:schemeClr>
                              </a:solidFill>
                              <a:latin typeface="Cambria Math" panose="02040503050406030204" pitchFamily="18" charset="0"/>
                            </a:rPr>
                            <m:t>𝒁</m:t>
                          </m:r>
                        </m:e>
                        <m:sub>
                          <m:f>
                            <m:fPr>
                              <m:type m:val="skw"/>
                              <m:ctrlPr>
                                <a:rPr lang="es-ES" b="1" i="1">
                                  <a:solidFill>
                                    <a:schemeClr val="accent6">
                                      <a:lumMod val="50000"/>
                                    </a:schemeClr>
                                  </a:solidFill>
                                  <a:latin typeface="Cambria Math" panose="02040503050406030204" pitchFamily="18" charset="0"/>
                                </a:rPr>
                              </m:ctrlPr>
                            </m:fPr>
                            <m:num>
                              <m:r>
                                <a:rPr lang="es-ES" b="1" i="1">
                                  <a:solidFill>
                                    <a:schemeClr val="accent6">
                                      <a:lumMod val="50000"/>
                                    </a:schemeClr>
                                  </a:solidFill>
                                  <a:latin typeface="Cambria Math" panose="02040503050406030204" pitchFamily="18" charset="0"/>
                                  <a:ea typeface="Cambria Math" panose="02040503050406030204" pitchFamily="18" charset="0"/>
                                </a:rPr>
                                <m:t>𝜶</m:t>
                              </m:r>
                            </m:num>
                            <m:den>
                              <m:r>
                                <a:rPr lang="es-ES" b="1" i="1">
                                  <a:solidFill>
                                    <a:schemeClr val="accent6">
                                      <a:lumMod val="50000"/>
                                    </a:schemeClr>
                                  </a:solidFill>
                                  <a:latin typeface="Cambria Math" panose="02040503050406030204" pitchFamily="18" charset="0"/>
                                </a:rPr>
                                <m:t>𝟐</m:t>
                              </m:r>
                            </m:den>
                          </m:f>
                        </m:sub>
                      </m:sSub>
                      <m:r>
                        <a:rPr lang="es-ES" b="1" i="1" smtClean="0">
                          <a:solidFill>
                            <a:schemeClr val="accent6">
                              <a:lumMod val="50000"/>
                            </a:schemeClr>
                          </a:solidFill>
                          <a:latin typeface="Cambria Math" panose="02040503050406030204" pitchFamily="18" charset="0"/>
                        </a:rPr>
                        <m:t>=</m:t>
                      </m:r>
                      <m:sSub>
                        <m:sSubPr>
                          <m:ctrlPr>
                            <a:rPr lang="es-ES" b="1" i="1" smtClean="0">
                              <a:solidFill>
                                <a:schemeClr val="accent6">
                                  <a:lumMod val="50000"/>
                                </a:schemeClr>
                              </a:solidFill>
                              <a:latin typeface="Cambria Math" panose="02040503050406030204" pitchFamily="18" charset="0"/>
                            </a:rPr>
                          </m:ctrlPr>
                        </m:sSubPr>
                        <m:e>
                          <m:r>
                            <a:rPr lang="es-ES" b="1" i="1" smtClean="0">
                              <a:solidFill>
                                <a:schemeClr val="accent6">
                                  <a:lumMod val="50000"/>
                                </a:schemeClr>
                              </a:solidFill>
                              <a:latin typeface="Cambria Math" panose="02040503050406030204" pitchFamily="18" charset="0"/>
                            </a:rPr>
                            <m:t>𝒁</m:t>
                          </m:r>
                        </m:e>
                        <m:sub>
                          <m:f>
                            <m:fPr>
                              <m:type m:val="skw"/>
                              <m:ctrlPr>
                                <a:rPr lang="es-ES" b="1" i="1" smtClean="0">
                                  <a:solidFill>
                                    <a:schemeClr val="accent6">
                                      <a:lumMod val="50000"/>
                                    </a:schemeClr>
                                  </a:solidFill>
                                  <a:latin typeface="Cambria Math" panose="02040503050406030204" pitchFamily="18" charset="0"/>
                                </a:rPr>
                              </m:ctrlPr>
                            </m:fPr>
                            <m:num>
                              <m:r>
                                <a:rPr lang="es-ES" b="1" i="1" smtClean="0">
                                  <a:solidFill>
                                    <a:schemeClr val="accent6">
                                      <a:lumMod val="50000"/>
                                    </a:schemeClr>
                                  </a:solidFill>
                                  <a:latin typeface="Cambria Math" panose="02040503050406030204" pitchFamily="18" charset="0"/>
                                </a:rPr>
                                <m:t>𝟎</m:t>
                              </m:r>
                              <m:r>
                                <a:rPr lang="es-ES" b="1" i="1" smtClean="0">
                                  <a:solidFill>
                                    <a:schemeClr val="accent6">
                                      <a:lumMod val="50000"/>
                                    </a:schemeClr>
                                  </a:solidFill>
                                  <a:latin typeface="Cambria Math" panose="02040503050406030204" pitchFamily="18" charset="0"/>
                                </a:rPr>
                                <m:t>,</m:t>
                              </m:r>
                              <m:r>
                                <a:rPr lang="es-ES" b="1" i="1" smtClean="0">
                                  <a:solidFill>
                                    <a:schemeClr val="accent6">
                                      <a:lumMod val="50000"/>
                                    </a:schemeClr>
                                  </a:solidFill>
                                  <a:latin typeface="Cambria Math" panose="02040503050406030204" pitchFamily="18" charset="0"/>
                                </a:rPr>
                                <m:t>𝟎𝟐</m:t>
                              </m:r>
                            </m:num>
                            <m:den>
                              <m:r>
                                <a:rPr lang="es-ES" b="1" i="1" smtClean="0">
                                  <a:solidFill>
                                    <a:schemeClr val="accent6">
                                      <a:lumMod val="50000"/>
                                    </a:schemeClr>
                                  </a:solidFill>
                                  <a:latin typeface="Cambria Math" panose="02040503050406030204" pitchFamily="18" charset="0"/>
                                </a:rPr>
                                <m:t>𝟐</m:t>
                              </m:r>
                            </m:den>
                          </m:f>
                        </m:sub>
                      </m:sSub>
                      <m:r>
                        <a:rPr lang="es-ES" b="1" i="1" smtClean="0">
                          <a:solidFill>
                            <a:schemeClr val="accent6">
                              <a:lumMod val="50000"/>
                            </a:schemeClr>
                          </a:solidFill>
                          <a:latin typeface="Cambria Math" panose="02040503050406030204" pitchFamily="18" charset="0"/>
                        </a:rPr>
                        <m:t>=−</m:t>
                      </m:r>
                      <m:r>
                        <a:rPr lang="es-ES" b="1" i="1" smtClean="0">
                          <a:solidFill>
                            <a:schemeClr val="accent6">
                              <a:lumMod val="50000"/>
                            </a:schemeClr>
                          </a:solidFill>
                          <a:latin typeface="Cambria Math" panose="02040503050406030204" pitchFamily="18" charset="0"/>
                        </a:rPr>
                        <m:t>𝟐</m:t>
                      </m:r>
                      <m:r>
                        <a:rPr lang="es-ES" b="1" i="1" smtClean="0">
                          <a:solidFill>
                            <a:schemeClr val="accent6">
                              <a:lumMod val="50000"/>
                            </a:schemeClr>
                          </a:solidFill>
                          <a:latin typeface="Cambria Math" panose="02040503050406030204" pitchFamily="18" charset="0"/>
                        </a:rPr>
                        <m:t>,</m:t>
                      </m:r>
                      <m:r>
                        <a:rPr lang="es-ES" b="1" i="1" smtClean="0">
                          <a:solidFill>
                            <a:schemeClr val="accent6">
                              <a:lumMod val="50000"/>
                            </a:schemeClr>
                          </a:solidFill>
                          <a:latin typeface="Cambria Math" panose="02040503050406030204" pitchFamily="18" charset="0"/>
                        </a:rPr>
                        <m:t>𝟑𝟐𝟔</m:t>
                      </m:r>
                    </m:oMath>
                  </m:oMathPara>
                </a14:m>
                <a:endParaRPr lang="es-CL" dirty="0"/>
              </a:p>
            </p:txBody>
          </p:sp>
        </mc:Choice>
        <mc:Fallback xmlns="">
          <p:sp>
            <p:nvSpPr>
              <p:cNvPr id="15" name="Rectángulo 14">
                <a:extLst>
                  <a:ext uri="{FF2B5EF4-FFF2-40B4-BE49-F238E27FC236}">
                    <a16:creationId xmlns:a16="http://schemas.microsoft.com/office/drawing/2014/main" id="{5B1DD418-F6EC-5943-9100-AA223D93ACA9}"/>
                  </a:ext>
                </a:extLst>
              </p:cNvPr>
              <p:cNvSpPr>
                <a:spLocks noRot="1" noChangeAspect="1" noMove="1" noResize="1" noEditPoints="1" noAdjustHandles="1" noChangeArrowheads="1" noChangeShapeType="1" noTextEdit="1"/>
              </p:cNvSpPr>
              <p:nvPr/>
            </p:nvSpPr>
            <p:spPr>
              <a:xfrm>
                <a:off x="8781347" y="5324786"/>
                <a:ext cx="2747483" cy="486865"/>
              </a:xfrm>
              <a:prstGeom prst="rect">
                <a:avLst/>
              </a:prstGeom>
              <a:blipFill>
                <a:blip r:embed="rId6"/>
                <a:stretch>
                  <a:fillRect l="-461" t="-58974" b="-120513"/>
                </a:stretch>
              </a:blipFill>
            </p:spPr>
            <p:txBody>
              <a:bodyPr/>
              <a:lstStyle/>
              <a:p>
                <a:r>
                  <a:rPr lang="es-CL">
                    <a:noFill/>
                  </a:rPr>
                  <a:t> </a:t>
                </a:r>
              </a:p>
            </p:txBody>
          </p:sp>
        </mc:Fallback>
      </mc:AlternateContent>
      <mc:AlternateContent xmlns:mc="http://schemas.openxmlformats.org/markup-compatibility/2006" xmlns:a14="http://schemas.microsoft.com/office/drawing/2010/main">
        <mc:Choice Requires="a14">
          <p:sp>
            <p:nvSpPr>
              <p:cNvPr id="16" name="Rectángulo 15">
                <a:extLst>
                  <a:ext uri="{FF2B5EF4-FFF2-40B4-BE49-F238E27FC236}">
                    <a16:creationId xmlns:a16="http://schemas.microsoft.com/office/drawing/2014/main" id="{BBECDC39-9696-0A44-BD82-B4CBC8C0198E}"/>
                  </a:ext>
                </a:extLst>
              </p:cNvPr>
              <p:cNvSpPr/>
              <p:nvPr/>
            </p:nvSpPr>
            <p:spPr>
              <a:xfrm>
                <a:off x="1425401" y="4733400"/>
                <a:ext cx="7547382" cy="1268039"/>
              </a:xfrm>
              <a:prstGeom prst="rect">
                <a:avLst/>
              </a:prstGeom>
            </p:spPr>
            <p:txBody>
              <a:bodyPr wrap="square">
                <a:spAutoFit/>
              </a:bodyPr>
              <a:lstStyle/>
              <a:p>
                <a:pPr algn="just"/>
                <a:endParaRPr lang="es-ES" b="1" i="1" dirty="0">
                  <a:solidFill>
                    <a:schemeClr val="accent6">
                      <a:lumMod val="50000"/>
                    </a:schemeClr>
                  </a:solidFill>
                  <a:latin typeface="Cambria Math" panose="02040503050406030204" pitchFamily="18" charset="0"/>
                </a:endParaRPr>
              </a:p>
              <a:p>
                <a:pPr algn="just"/>
                <a14:m>
                  <m:oMathPara xmlns:m="http://schemas.openxmlformats.org/officeDocument/2006/math">
                    <m:oMathParaPr>
                      <m:jc m:val="centerGroup"/>
                    </m:oMathParaPr>
                    <m:oMath xmlns:m="http://schemas.openxmlformats.org/officeDocument/2006/math">
                      <m:sSub>
                        <m:sSubPr>
                          <m:ctrlPr>
                            <a:rPr lang="es-ES" b="1" i="1">
                              <a:solidFill>
                                <a:schemeClr val="accent6">
                                  <a:lumMod val="50000"/>
                                </a:schemeClr>
                              </a:solidFill>
                              <a:latin typeface="Cambria Math" panose="02040503050406030204" pitchFamily="18" charset="0"/>
                            </a:rPr>
                          </m:ctrlPr>
                        </m:sSubPr>
                        <m:e>
                          <m:r>
                            <a:rPr lang="es-ES" b="1" i="1">
                              <a:solidFill>
                                <a:schemeClr val="accent6">
                                  <a:lumMod val="50000"/>
                                </a:schemeClr>
                              </a:solidFill>
                              <a:latin typeface="Cambria Math" panose="02040503050406030204" pitchFamily="18" charset="0"/>
                            </a:rPr>
                            <m:t>𝑰𝑪</m:t>
                          </m:r>
                        </m:e>
                        <m:sub>
                          <m:d>
                            <m:dPr>
                              <m:ctrlPr>
                                <a:rPr lang="es-ES" b="1" i="1">
                                  <a:solidFill>
                                    <a:schemeClr val="accent6">
                                      <a:lumMod val="50000"/>
                                    </a:schemeClr>
                                  </a:solidFill>
                                  <a:latin typeface="Cambria Math" panose="02040503050406030204" pitchFamily="18" charset="0"/>
                                </a:rPr>
                              </m:ctrlPr>
                            </m:dPr>
                            <m:e>
                              <m:r>
                                <a:rPr lang="es-ES" b="1" i="1" smtClean="0">
                                  <a:solidFill>
                                    <a:schemeClr val="accent6">
                                      <a:lumMod val="50000"/>
                                    </a:schemeClr>
                                  </a:solidFill>
                                  <a:latin typeface="Cambria Math" panose="02040503050406030204" pitchFamily="18" charset="0"/>
                                </a:rPr>
                                <m:t>𝟗𝟖</m:t>
                              </m:r>
                              <m:r>
                                <a:rPr lang="es-ES" b="1" i="1" smtClean="0">
                                  <a:solidFill>
                                    <a:schemeClr val="accent6">
                                      <a:lumMod val="50000"/>
                                    </a:schemeClr>
                                  </a:solidFill>
                                  <a:latin typeface="Cambria Math" panose="02040503050406030204" pitchFamily="18" charset="0"/>
                                </a:rPr>
                                <m:t>%</m:t>
                              </m:r>
                            </m:e>
                          </m:d>
                        </m:sub>
                      </m:sSub>
                      <m:d>
                        <m:dPr>
                          <m:ctrlPr>
                            <a:rPr lang="es-ES" b="1" i="1">
                              <a:solidFill>
                                <a:schemeClr val="accent6">
                                  <a:lumMod val="50000"/>
                                </a:schemeClr>
                              </a:solidFill>
                              <a:latin typeface="Cambria Math" panose="02040503050406030204" pitchFamily="18" charset="0"/>
                            </a:rPr>
                          </m:ctrlPr>
                        </m:dPr>
                        <m:e>
                          <m:r>
                            <a:rPr lang="es-ES" b="1" i="1">
                              <a:solidFill>
                                <a:schemeClr val="accent6">
                                  <a:lumMod val="50000"/>
                                </a:schemeClr>
                              </a:solidFill>
                              <a:latin typeface="Cambria Math" panose="02040503050406030204" pitchFamily="18" charset="0"/>
                            </a:rPr>
                            <m:t>𝒑</m:t>
                          </m:r>
                        </m:e>
                      </m:d>
                      <m:r>
                        <a:rPr lang="es-ES" b="1" i="1">
                          <a:solidFill>
                            <a:schemeClr val="accent6">
                              <a:lumMod val="50000"/>
                            </a:schemeClr>
                          </a:solidFill>
                          <a:latin typeface="Cambria Math" panose="02040503050406030204" pitchFamily="18" charset="0"/>
                        </a:rPr>
                        <m:t>:</m:t>
                      </m:r>
                      <m:d>
                        <m:dPr>
                          <m:ctrlPr>
                            <a:rPr lang="es-ES" b="1" i="1">
                              <a:solidFill>
                                <a:schemeClr val="accent6">
                                  <a:lumMod val="50000"/>
                                </a:schemeClr>
                              </a:solidFill>
                              <a:latin typeface="Cambria Math" panose="02040503050406030204" pitchFamily="18" charset="0"/>
                            </a:rPr>
                          </m:ctrlPr>
                        </m:dPr>
                        <m:e>
                          <m:r>
                            <a:rPr lang="es-ES" b="0" i="1" smtClean="0">
                              <a:solidFill>
                                <a:schemeClr val="accent6">
                                  <a:lumMod val="50000"/>
                                </a:schemeClr>
                              </a:solidFill>
                              <a:latin typeface="Cambria Math" panose="02040503050406030204" pitchFamily="18" charset="0"/>
                            </a:rPr>
                            <m:t>0,87</m:t>
                          </m:r>
                          <m:r>
                            <a:rPr lang="es-ES" b="0" i="1" smtClean="0">
                              <a:solidFill>
                                <a:schemeClr val="accent6">
                                  <a:lumMod val="50000"/>
                                </a:schemeClr>
                              </a:solidFill>
                              <a:latin typeface="Cambria Math" panose="02040503050406030204" pitchFamily="18" charset="0"/>
                              <a:ea typeface="Cambria Math" panose="02040503050406030204" pitchFamily="18" charset="0"/>
                            </a:rPr>
                            <m:t>±2,326</m:t>
                          </m:r>
                          <m:rad>
                            <m:radPr>
                              <m:degHide m:val="on"/>
                              <m:ctrlPr>
                                <a:rPr lang="es-ES" i="1">
                                  <a:solidFill>
                                    <a:schemeClr val="accent6">
                                      <a:lumMod val="50000"/>
                                    </a:schemeClr>
                                  </a:solidFill>
                                  <a:latin typeface="Cambria Math" panose="02040503050406030204" pitchFamily="18" charset="0"/>
                                  <a:ea typeface="Cambria Math" panose="02040503050406030204" pitchFamily="18" charset="0"/>
                                </a:rPr>
                              </m:ctrlPr>
                            </m:radPr>
                            <m:deg/>
                            <m:e>
                              <m:f>
                                <m:fPr>
                                  <m:ctrlPr>
                                    <a:rPr lang="es-ES" i="1" smtClean="0">
                                      <a:solidFill>
                                        <a:schemeClr val="accent6">
                                          <a:lumMod val="50000"/>
                                        </a:schemeClr>
                                      </a:solidFill>
                                      <a:latin typeface="Cambria Math" panose="02040503050406030204" pitchFamily="18" charset="0"/>
                                      <a:ea typeface="Cambria Math" panose="02040503050406030204" pitchFamily="18" charset="0"/>
                                    </a:rPr>
                                  </m:ctrlPr>
                                </m:fPr>
                                <m:num>
                                  <m:r>
                                    <a:rPr lang="es-ES" b="0" i="1" smtClean="0">
                                      <a:solidFill>
                                        <a:schemeClr val="accent6">
                                          <a:lumMod val="50000"/>
                                        </a:schemeClr>
                                      </a:solidFill>
                                      <a:latin typeface="Cambria Math" panose="02040503050406030204" pitchFamily="18" charset="0"/>
                                      <a:ea typeface="Cambria Math" panose="02040503050406030204" pitchFamily="18" charset="0"/>
                                    </a:rPr>
                                    <m:t>0,87∗0,13</m:t>
                                  </m:r>
                                </m:num>
                                <m:den>
                                  <m:r>
                                    <a:rPr lang="es-ES" b="0" i="1" smtClean="0">
                                      <a:solidFill>
                                        <a:schemeClr val="accent6">
                                          <a:lumMod val="50000"/>
                                        </a:schemeClr>
                                      </a:solidFill>
                                      <a:latin typeface="Cambria Math" panose="02040503050406030204" pitchFamily="18" charset="0"/>
                                      <a:ea typeface="Cambria Math" panose="02040503050406030204" pitchFamily="18" charset="0"/>
                                    </a:rPr>
                                    <m:t>200</m:t>
                                  </m:r>
                                </m:den>
                              </m:f>
                            </m:e>
                          </m:rad>
                        </m:e>
                      </m:d>
                      <m:r>
                        <a:rPr lang="es-ES" b="1" i="1" smtClean="0">
                          <a:solidFill>
                            <a:schemeClr val="accent6">
                              <a:lumMod val="50000"/>
                            </a:schemeClr>
                          </a:solidFill>
                          <a:latin typeface="Cambria Math" panose="02040503050406030204" pitchFamily="18" charset="0"/>
                          <a:ea typeface="Cambria Math" panose="02040503050406030204" pitchFamily="18" charset="0"/>
                        </a:rPr>
                        <m:t>=</m:t>
                      </m:r>
                      <m:d>
                        <m:dPr>
                          <m:ctrlPr>
                            <a:rPr lang="es-ES" b="1" i="1" smtClean="0">
                              <a:solidFill>
                                <a:schemeClr val="accent6">
                                  <a:lumMod val="50000"/>
                                </a:schemeClr>
                              </a:solidFill>
                              <a:latin typeface="Cambria Math" panose="02040503050406030204" pitchFamily="18" charset="0"/>
                              <a:ea typeface="Cambria Math" panose="02040503050406030204" pitchFamily="18" charset="0"/>
                            </a:rPr>
                          </m:ctrlPr>
                        </m:dPr>
                        <m:e>
                          <m:r>
                            <a:rPr lang="es-ES" b="1" i="1" smtClean="0">
                              <a:solidFill>
                                <a:schemeClr val="accent6">
                                  <a:lumMod val="50000"/>
                                </a:schemeClr>
                              </a:solidFill>
                              <a:latin typeface="Cambria Math" panose="02040503050406030204" pitchFamily="18" charset="0"/>
                              <a:ea typeface="Cambria Math" panose="02040503050406030204" pitchFamily="18" charset="0"/>
                            </a:rPr>
                            <m:t>𝟎</m:t>
                          </m:r>
                          <m:r>
                            <a:rPr lang="es-ES" b="1" i="1" smtClean="0">
                              <a:solidFill>
                                <a:schemeClr val="accent6">
                                  <a:lumMod val="50000"/>
                                </a:schemeClr>
                              </a:solidFill>
                              <a:latin typeface="Cambria Math" panose="02040503050406030204" pitchFamily="18" charset="0"/>
                              <a:ea typeface="Cambria Math" panose="02040503050406030204" pitchFamily="18" charset="0"/>
                            </a:rPr>
                            <m:t>,</m:t>
                          </m:r>
                          <m:r>
                            <a:rPr lang="es-ES" b="1" i="1" smtClean="0">
                              <a:solidFill>
                                <a:schemeClr val="accent6">
                                  <a:lumMod val="50000"/>
                                </a:schemeClr>
                              </a:solidFill>
                              <a:latin typeface="Cambria Math" panose="02040503050406030204" pitchFamily="18" charset="0"/>
                              <a:ea typeface="Cambria Math" panose="02040503050406030204" pitchFamily="18" charset="0"/>
                            </a:rPr>
                            <m:t>𝟖𝟕</m:t>
                          </m:r>
                          <m:r>
                            <a:rPr lang="es-ES" b="1" i="1" smtClean="0">
                              <a:solidFill>
                                <a:schemeClr val="accent6">
                                  <a:lumMod val="50000"/>
                                </a:schemeClr>
                              </a:solidFill>
                              <a:latin typeface="Cambria Math" panose="02040503050406030204" pitchFamily="18" charset="0"/>
                              <a:ea typeface="Cambria Math" panose="02040503050406030204" pitchFamily="18" charset="0"/>
                            </a:rPr>
                            <m:t>±</m:t>
                          </m:r>
                          <m:r>
                            <a:rPr lang="es-ES" b="1" i="1" smtClean="0">
                              <a:solidFill>
                                <a:schemeClr val="accent6">
                                  <a:lumMod val="50000"/>
                                </a:schemeClr>
                              </a:solidFill>
                              <a:latin typeface="Cambria Math" panose="02040503050406030204" pitchFamily="18" charset="0"/>
                              <a:ea typeface="Cambria Math" panose="02040503050406030204" pitchFamily="18" charset="0"/>
                            </a:rPr>
                            <m:t>𝟎</m:t>
                          </m:r>
                          <m:r>
                            <a:rPr lang="es-ES" b="1" i="1" smtClean="0">
                              <a:solidFill>
                                <a:schemeClr val="accent6">
                                  <a:lumMod val="50000"/>
                                </a:schemeClr>
                              </a:solidFill>
                              <a:latin typeface="Cambria Math" panose="02040503050406030204" pitchFamily="18" charset="0"/>
                              <a:ea typeface="Cambria Math" panose="02040503050406030204" pitchFamily="18" charset="0"/>
                            </a:rPr>
                            <m:t>,</m:t>
                          </m:r>
                          <m:r>
                            <a:rPr lang="es-ES" b="1" i="1" smtClean="0">
                              <a:solidFill>
                                <a:schemeClr val="accent6">
                                  <a:lumMod val="50000"/>
                                </a:schemeClr>
                              </a:solidFill>
                              <a:latin typeface="Cambria Math" panose="02040503050406030204" pitchFamily="18" charset="0"/>
                              <a:ea typeface="Cambria Math" panose="02040503050406030204" pitchFamily="18" charset="0"/>
                            </a:rPr>
                            <m:t>𝟎𝟓𝟓𝟑</m:t>
                          </m:r>
                        </m:e>
                      </m:d>
                    </m:oMath>
                  </m:oMathPara>
                </a14:m>
                <a:endParaRPr lang="es-CL" dirty="0"/>
              </a:p>
            </p:txBody>
          </p:sp>
        </mc:Choice>
        <mc:Fallback xmlns="">
          <p:sp>
            <p:nvSpPr>
              <p:cNvPr id="16" name="Rectángulo 15">
                <a:extLst>
                  <a:ext uri="{FF2B5EF4-FFF2-40B4-BE49-F238E27FC236}">
                    <a16:creationId xmlns:a16="http://schemas.microsoft.com/office/drawing/2014/main" id="{BBECDC39-9696-0A44-BD82-B4CBC8C0198E}"/>
                  </a:ext>
                </a:extLst>
              </p:cNvPr>
              <p:cNvSpPr>
                <a:spLocks noRot="1" noChangeAspect="1" noMove="1" noResize="1" noEditPoints="1" noAdjustHandles="1" noChangeArrowheads="1" noChangeShapeType="1" noTextEdit="1"/>
              </p:cNvSpPr>
              <p:nvPr/>
            </p:nvSpPr>
            <p:spPr>
              <a:xfrm>
                <a:off x="1425401" y="4733400"/>
                <a:ext cx="7547382" cy="1268039"/>
              </a:xfrm>
              <a:prstGeom prst="rect">
                <a:avLst/>
              </a:prstGeom>
              <a:blipFill>
                <a:blip r:embed="rId7"/>
                <a:stretch>
                  <a:fillRect/>
                </a:stretch>
              </a:blipFill>
            </p:spPr>
            <p:txBody>
              <a:bodyPr/>
              <a:lstStyle/>
              <a:p>
                <a:r>
                  <a:rPr lang="es-CL">
                    <a:noFill/>
                  </a:rPr>
                  <a:t> </a:t>
                </a:r>
              </a:p>
            </p:txBody>
          </p:sp>
        </mc:Fallback>
      </mc:AlternateContent>
    </p:spTree>
    <p:extLst>
      <p:ext uri="{BB962C8B-B14F-4D97-AF65-F5344CB8AC3E}">
        <p14:creationId xmlns:p14="http://schemas.microsoft.com/office/powerpoint/2010/main" val="40330765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6150C-338A-9C48-97A2-41072355BE87}"/>
              </a:ext>
            </a:extLst>
          </p:cNvPr>
          <p:cNvSpPr>
            <a:spLocks noGrp="1"/>
          </p:cNvSpPr>
          <p:nvPr>
            <p:ph type="ctrTitle"/>
          </p:nvPr>
        </p:nvSpPr>
        <p:spPr>
          <a:xfrm>
            <a:off x="2452439" y="658912"/>
            <a:ext cx="8738726" cy="594853"/>
          </a:xfrm>
        </p:spPr>
        <p:txBody>
          <a:bodyPr>
            <a:normAutofit/>
          </a:bodyPr>
          <a:lstStyle/>
          <a:p>
            <a:pPr algn="r"/>
            <a:r>
              <a:rPr lang="es-CL" dirty="0">
                <a:solidFill>
                  <a:schemeClr val="accent6">
                    <a:lumMod val="50000"/>
                  </a:schemeClr>
                </a:solidFill>
              </a:rPr>
              <a:t>Tamaño de muestra</a:t>
            </a:r>
          </a:p>
        </p:txBody>
      </p:sp>
      <p:sp>
        <p:nvSpPr>
          <p:cNvPr id="4" name="Subtitle 2">
            <a:extLst>
              <a:ext uri="{FF2B5EF4-FFF2-40B4-BE49-F238E27FC236}">
                <a16:creationId xmlns:a16="http://schemas.microsoft.com/office/drawing/2014/main" id="{5E3D40D3-4799-DD4B-8126-18419D497AA9}"/>
              </a:ext>
            </a:extLst>
          </p:cNvPr>
          <p:cNvSpPr txBox="1">
            <a:spLocks/>
          </p:cNvSpPr>
          <p:nvPr/>
        </p:nvSpPr>
        <p:spPr>
          <a:xfrm>
            <a:off x="2452439" y="1289781"/>
            <a:ext cx="8738726" cy="880727"/>
          </a:xfrm>
          <a:prstGeom prst="rect">
            <a:avLst/>
          </a:prstGeom>
        </p:spPr>
        <p:txBody>
          <a:bodyPr anchor="t"/>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000" kern="1200">
                <a:solidFill>
                  <a:schemeClr val="tx1">
                    <a:lumMod val="75000"/>
                    <a:lumOff val="25000"/>
                  </a:schemeClr>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endParaRPr lang="es-ES_tradnl" b="1" dirty="0">
              <a:solidFill>
                <a:schemeClr val="accent6">
                  <a:lumMod val="50000"/>
                </a:schemeClr>
              </a:solidFill>
            </a:endParaRPr>
          </a:p>
        </p:txBody>
      </p:sp>
      <mc:AlternateContent xmlns:mc="http://schemas.openxmlformats.org/markup-compatibility/2006" xmlns:a14="http://schemas.microsoft.com/office/drawing/2010/main">
        <mc:Choice Requires="a14">
          <p:sp>
            <p:nvSpPr>
              <p:cNvPr id="9" name="Rectángulo 8">
                <a:extLst>
                  <a:ext uri="{FF2B5EF4-FFF2-40B4-BE49-F238E27FC236}">
                    <a16:creationId xmlns:a16="http://schemas.microsoft.com/office/drawing/2014/main" id="{D7CBF1B2-C00C-F144-BB33-079841FFA089}"/>
                  </a:ext>
                </a:extLst>
              </p:cNvPr>
              <p:cNvSpPr/>
              <p:nvPr/>
            </p:nvSpPr>
            <p:spPr>
              <a:xfrm>
                <a:off x="2332125" y="1631650"/>
                <a:ext cx="8979353" cy="3066032"/>
              </a:xfrm>
              <a:prstGeom prst="rect">
                <a:avLst/>
              </a:prstGeom>
            </p:spPr>
            <p:txBody>
              <a:bodyPr wrap="square">
                <a:spAutoFit/>
              </a:bodyPr>
              <a:lstStyle/>
              <a:p>
                <a:pPr algn="just"/>
                <a:r>
                  <a:rPr lang="es-CL" sz="2000" dirty="0"/>
                  <a:t>Al igual que en el caso de la media, para obtener el tamaño muestral que cumpla el requirimiento del investigador, se obtiene despejando n de la expresión:</a:t>
                </a:r>
              </a:p>
              <a:p>
                <a:pPr algn="just"/>
                <a:endParaRPr lang="es-CL" sz="2000" dirty="0"/>
              </a:p>
              <a:p>
                <a:pPr algn="ctr"/>
                <a:endParaRPr lang="es-CL" sz="2000" dirty="0"/>
              </a:p>
              <a:p>
                <a:pPr algn="ctr"/>
                <a:endParaRPr lang="es-CL" sz="2000" dirty="0"/>
              </a:p>
              <a:p>
                <a:pPr algn="ctr"/>
                <a:r>
                  <a:rPr lang="es-CL" sz="2000" dirty="0"/>
                  <a:t> </a:t>
                </a:r>
                <a14:m>
                  <m:oMath xmlns:m="http://schemas.openxmlformats.org/officeDocument/2006/math">
                    <m:r>
                      <a:rPr lang="es-ES" sz="2400" b="0" i="1" smtClean="0">
                        <a:latin typeface="Cambria Math" panose="02040503050406030204" pitchFamily="18" charset="0"/>
                      </a:rPr>
                      <m:t>𝐸𝑀</m:t>
                    </m:r>
                    <m:r>
                      <a:rPr lang="es-ES" sz="2400" b="0" i="1" smtClean="0">
                        <a:latin typeface="Cambria Math" panose="02040503050406030204" pitchFamily="18" charset="0"/>
                      </a:rPr>
                      <m:t>=</m:t>
                    </m:r>
                    <m:sSub>
                      <m:sSubPr>
                        <m:ctrlPr>
                          <a:rPr lang="es-ES" sz="2400" i="1">
                            <a:latin typeface="Cambria Math" panose="02040503050406030204" pitchFamily="18" charset="0"/>
                          </a:rPr>
                        </m:ctrlPr>
                      </m:sSubPr>
                      <m:e>
                        <m:r>
                          <a:rPr lang="es-ES" sz="2400" i="1">
                            <a:latin typeface="Cambria Math" panose="02040503050406030204" pitchFamily="18" charset="0"/>
                          </a:rPr>
                          <m:t>𝑍</m:t>
                        </m:r>
                      </m:e>
                      <m:sub>
                        <m:f>
                          <m:fPr>
                            <m:type m:val="skw"/>
                            <m:ctrlPr>
                              <a:rPr lang="es-ES" sz="2400" i="1">
                                <a:latin typeface="Cambria Math" panose="02040503050406030204" pitchFamily="18" charset="0"/>
                              </a:rPr>
                            </m:ctrlPr>
                          </m:fPr>
                          <m:num>
                            <m:r>
                              <a:rPr lang="es-ES" sz="2400" i="1">
                                <a:latin typeface="Cambria Math" panose="02040503050406030204" pitchFamily="18" charset="0"/>
                                <a:ea typeface="Cambria Math" panose="02040503050406030204" pitchFamily="18" charset="0"/>
                              </a:rPr>
                              <m:t>𝛼</m:t>
                            </m:r>
                          </m:num>
                          <m:den>
                            <m:r>
                              <a:rPr lang="es-ES" sz="2400" i="1">
                                <a:latin typeface="Cambria Math" panose="02040503050406030204" pitchFamily="18" charset="0"/>
                              </a:rPr>
                              <m:t>2</m:t>
                            </m:r>
                          </m:den>
                        </m:f>
                      </m:sub>
                    </m:sSub>
                    <m:rad>
                      <m:radPr>
                        <m:degHide m:val="on"/>
                        <m:ctrlPr>
                          <a:rPr lang="es-ES" sz="2400" i="1">
                            <a:latin typeface="Cambria Math" panose="02040503050406030204" pitchFamily="18" charset="0"/>
                          </a:rPr>
                        </m:ctrlPr>
                      </m:radPr>
                      <m:deg/>
                      <m:e>
                        <m:f>
                          <m:fPr>
                            <m:ctrlPr>
                              <a:rPr lang="es-ES" sz="2400" i="1">
                                <a:latin typeface="Cambria Math" panose="02040503050406030204" pitchFamily="18" charset="0"/>
                              </a:rPr>
                            </m:ctrlPr>
                          </m:fPr>
                          <m:num>
                            <m:acc>
                              <m:accPr>
                                <m:chr m:val="̂"/>
                                <m:ctrlPr>
                                  <a:rPr lang="es-ES" sz="2400" i="1">
                                    <a:latin typeface="Cambria Math" panose="02040503050406030204" pitchFamily="18" charset="0"/>
                                  </a:rPr>
                                </m:ctrlPr>
                              </m:accPr>
                              <m:e>
                                <m:r>
                                  <a:rPr lang="es-ES" sz="2400" i="1">
                                    <a:latin typeface="Cambria Math" panose="02040503050406030204" pitchFamily="18" charset="0"/>
                                  </a:rPr>
                                  <m:t>𝑝</m:t>
                                </m:r>
                              </m:e>
                            </m:acc>
                            <m:r>
                              <a:rPr lang="es-ES" sz="2400" i="1">
                                <a:latin typeface="Cambria Math" panose="02040503050406030204" pitchFamily="18" charset="0"/>
                              </a:rPr>
                              <m:t>(1−</m:t>
                            </m:r>
                            <m:acc>
                              <m:accPr>
                                <m:chr m:val="̂"/>
                                <m:ctrlPr>
                                  <a:rPr lang="es-ES" sz="2400" i="1">
                                    <a:latin typeface="Cambria Math" panose="02040503050406030204" pitchFamily="18" charset="0"/>
                                  </a:rPr>
                                </m:ctrlPr>
                              </m:accPr>
                              <m:e>
                                <m:r>
                                  <a:rPr lang="es-ES" sz="2400" i="1">
                                    <a:latin typeface="Cambria Math" panose="02040503050406030204" pitchFamily="18" charset="0"/>
                                  </a:rPr>
                                  <m:t>𝑝</m:t>
                                </m:r>
                              </m:e>
                            </m:acc>
                            <m:r>
                              <a:rPr lang="es-ES" sz="2400" i="1">
                                <a:latin typeface="Cambria Math" panose="02040503050406030204" pitchFamily="18" charset="0"/>
                              </a:rPr>
                              <m:t>)</m:t>
                            </m:r>
                          </m:num>
                          <m:den>
                            <m:r>
                              <a:rPr lang="es-ES" sz="2400" i="1">
                                <a:latin typeface="Cambria Math" panose="02040503050406030204" pitchFamily="18" charset="0"/>
                              </a:rPr>
                              <m:t>𝑛</m:t>
                            </m:r>
                          </m:den>
                        </m:f>
                      </m:e>
                    </m:rad>
                    <m:r>
                      <a:rPr lang="es-ES" sz="2400" b="0" i="0" smtClean="0">
                        <a:latin typeface="Cambria Math" panose="02040503050406030204" pitchFamily="18" charset="0"/>
                      </a:rPr>
                      <m:t> </m:t>
                    </m:r>
                    <m:r>
                      <a:rPr lang="es-ES" sz="2400" b="0" i="1" smtClean="0">
                        <a:latin typeface="Cambria Math" panose="02040503050406030204" pitchFamily="18" charset="0"/>
                        <a:ea typeface="Cambria Math" panose="02040503050406030204" pitchFamily="18" charset="0"/>
                      </a:rPr>
                      <m:t>⟹</m:t>
                    </m:r>
                    <m:r>
                      <a:rPr lang="es-ES" sz="2400" b="0" i="1" smtClean="0">
                        <a:latin typeface="Cambria Math" panose="02040503050406030204" pitchFamily="18" charset="0"/>
                        <a:ea typeface="Cambria Math" panose="02040503050406030204" pitchFamily="18" charset="0"/>
                      </a:rPr>
                      <m:t>𝑛</m:t>
                    </m:r>
                    <m:r>
                      <a:rPr lang="es-ES" sz="2400" b="0" i="1" smtClean="0">
                        <a:latin typeface="Cambria Math" panose="02040503050406030204" pitchFamily="18" charset="0"/>
                        <a:ea typeface="Cambria Math" panose="02040503050406030204" pitchFamily="18" charset="0"/>
                      </a:rPr>
                      <m:t>=</m:t>
                    </m:r>
                    <m:f>
                      <m:fPr>
                        <m:ctrlPr>
                          <a:rPr lang="es-ES" sz="2400" b="0" i="1" smtClean="0">
                            <a:latin typeface="Cambria Math" panose="02040503050406030204" pitchFamily="18" charset="0"/>
                            <a:ea typeface="Cambria Math" panose="02040503050406030204" pitchFamily="18" charset="0"/>
                          </a:rPr>
                        </m:ctrlPr>
                      </m:fPr>
                      <m:num>
                        <m:sSubSup>
                          <m:sSubSupPr>
                            <m:ctrlPr>
                              <a:rPr lang="es-ES" sz="2400" b="0" i="1" smtClean="0">
                                <a:latin typeface="Cambria Math" panose="02040503050406030204" pitchFamily="18" charset="0"/>
                                <a:ea typeface="Cambria Math" panose="02040503050406030204" pitchFamily="18" charset="0"/>
                              </a:rPr>
                            </m:ctrlPr>
                          </m:sSubSupPr>
                          <m:e>
                            <m:r>
                              <a:rPr lang="es-ES" sz="2400" b="0" i="1" smtClean="0">
                                <a:latin typeface="Cambria Math" panose="02040503050406030204" pitchFamily="18" charset="0"/>
                                <a:ea typeface="Cambria Math" panose="02040503050406030204" pitchFamily="18" charset="0"/>
                              </a:rPr>
                              <m:t>𝑍</m:t>
                            </m:r>
                          </m:e>
                          <m:sub>
                            <m:f>
                              <m:fPr>
                                <m:type m:val="skw"/>
                                <m:ctrlPr>
                                  <a:rPr lang="es-ES" sz="2400" b="0" i="1" smtClean="0">
                                    <a:latin typeface="Cambria Math" panose="02040503050406030204" pitchFamily="18" charset="0"/>
                                    <a:ea typeface="Cambria Math" panose="02040503050406030204" pitchFamily="18" charset="0"/>
                                  </a:rPr>
                                </m:ctrlPr>
                              </m:fPr>
                              <m:num>
                                <m:r>
                                  <a:rPr lang="es-ES" sz="2400" b="0" i="1" smtClean="0">
                                    <a:latin typeface="Cambria Math" panose="02040503050406030204" pitchFamily="18" charset="0"/>
                                    <a:ea typeface="Cambria Math" panose="02040503050406030204" pitchFamily="18" charset="0"/>
                                  </a:rPr>
                                  <m:t>𝛼</m:t>
                                </m:r>
                              </m:num>
                              <m:den>
                                <m:r>
                                  <a:rPr lang="es-ES" sz="2400" b="0" i="1" smtClean="0">
                                    <a:latin typeface="Cambria Math" panose="02040503050406030204" pitchFamily="18" charset="0"/>
                                    <a:ea typeface="Cambria Math" panose="02040503050406030204" pitchFamily="18" charset="0"/>
                                  </a:rPr>
                                  <m:t>2</m:t>
                                </m:r>
                              </m:den>
                            </m:f>
                          </m:sub>
                          <m:sup>
                            <m:r>
                              <a:rPr lang="es-ES" sz="2400" b="0" i="1" smtClean="0">
                                <a:latin typeface="Cambria Math" panose="02040503050406030204" pitchFamily="18" charset="0"/>
                                <a:ea typeface="Cambria Math" panose="02040503050406030204" pitchFamily="18" charset="0"/>
                              </a:rPr>
                              <m:t>2</m:t>
                            </m:r>
                          </m:sup>
                        </m:sSubSup>
                        <m:acc>
                          <m:accPr>
                            <m:chr m:val="̂"/>
                            <m:ctrlPr>
                              <a:rPr lang="es-ES" sz="2400" b="0" i="1" smtClean="0">
                                <a:latin typeface="Cambria Math" panose="02040503050406030204" pitchFamily="18" charset="0"/>
                                <a:ea typeface="Cambria Math" panose="02040503050406030204" pitchFamily="18" charset="0"/>
                              </a:rPr>
                            </m:ctrlPr>
                          </m:accPr>
                          <m:e>
                            <m:r>
                              <a:rPr lang="es-ES" sz="2400" b="0" i="1" smtClean="0">
                                <a:latin typeface="Cambria Math" panose="02040503050406030204" pitchFamily="18" charset="0"/>
                                <a:ea typeface="Cambria Math" panose="02040503050406030204" pitchFamily="18" charset="0"/>
                              </a:rPr>
                              <m:t>𝑝</m:t>
                            </m:r>
                          </m:e>
                        </m:acc>
                        <m:r>
                          <a:rPr lang="es-ES" sz="2400" b="0" i="1" smtClean="0">
                            <a:latin typeface="Cambria Math" panose="02040503050406030204" pitchFamily="18" charset="0"/>
                          </a:rPr>
                          <m:t>(1−</m:t>
                        </m:r>
                        <m:acc>
                          <m:accPr>
                            <m:chr m:val="̂"/>
                            <m:ctrlPr>
                              <a:rPr lang="es-ES" sz="2400" b="0" i="1" smtClean="0">
                                <a:latin typeface="Cambria Math" panose="02040503050406030204" pitchFamily="18" charset="0"/>
                              </a:rPr>
                            </m:ctrlPr>
                          </m:accPr>
                          <m:e>
                            <m:r>
                              <a:rPr lang="es-ES" sz="2400" b="0" i="1" smtClean="0">
                                <a:latin typeface="Cambria Math" panose="02040503050406030204" pitchFamily="18" charset="0"/>
                              </a:rPr>
                              <m:t>𝑝</m:t>
                            </m:r>
                          </m:e>
                        </m:acc>
                        <m:r>
                          <a:rPr lang="es-ES" sz="2400" b="0" i="1" smtClean="0">
                            <a:latin typeface="Cambria Math" panose="02040503050406030204" pitchFamily="18" charset="0"/>
                          </a:rPr>
                          <m:t>)</m:t>
                        </m:r>
                      </m:num>
                      <m:den>
                        <m:sSup>
                          <m:sSupPr>
                            <m:ctrlPr>
                              <a:rPr lang="es-ES" sz="2400" b="0" i="1" smtClean="0">
                                <a:latin typeface="Cambria Math" panose="02040503050406030204" pitchFamily="18" charset="0"/>
                                <a:ea typeface="Cambria Math" panose="02040503050406030204" pitchFamily="18" charset="0"/>
                              </a:rPr>
                            </m:ctrlPr>
                          </m:sSupPr>
                          <m:e>
                            <m:r>
                              <a:rPr lang="es-ES" sz="2400" b="0" i="1" smtClean="0">
                                <a:latin typeface="Cambria Math" panose="02040503050406030204" pitchFamily="18" charset="0"/>
                                <a:ea typeface="Cambria Math" panose="02040503050406030204" pitchFamily="18" charset="0"/>
                              </a:rPr>
                              <m:t>𝐸𝑀</m:t>
                            </m:r>
                          </m:e>
                          <m:sup>
                            <m:r>
                              <a:rPr lang="es-ES" sz="2400" b="0" i="1" smtClean="0">
                                <a:latin typeface="Cambria Math" panose="02040503050406030204" pitchFamily="18" charset="0"/>
                                <a:ea typeface="Cambria Math" panose="02040503050406030204" pitchFamily="18" charset="0"/>
                              </a:rPr>
                              <m:t>2</m:t>
                            </m:r>
                          </m:sup>
                        </m:sSup>
                      </m:den>
                    </m:f>
                  </m:oMath>
                </a14:m>
                <a:r>
                  <a:rPr lang="es-CL" sz="2000" dirty="0"/>
                  <a:t>. </a:t>
                </a:r>
              </a:p>
              <a:p>
                <a:pPr algn="just"/>
                <a:endParaRPr lang="es-CL" sz="2000" dirty="0"/>
              </a:p>
              <a:p>
                <a:pPr algn="just"/>
                <a:endParaRPr lang="es-CL" sz="2400" dirty="0"/>
              </a:p>
            </p:txBody>
          </p:sp>
        </mc:Choice>
        <mc:Fallback xmlns="">
          <p:sp>
            <p:nvSpPr>
              <p:cNvPr id="9" name="Rectángulo 8">
                <a:extLst>
                  <a:ext uri="{FF2B5EF4-FFF2-40B4-BE49-F238E27FC236}">
                    <a16:creationId xmlns:a16="http://schemas.microsoft.com/office/drawing/2014/main" id="{D7CBF1B2-C00C-F144-BB33-079841FFA089}"/>
                  </a:ext>
                </a:extLst>
              </p:cNvPr>
              <p:cNvSpPr>
                <a:spLocks noRot="1" noChangeAspect="1" noMove="1" noResize="1" noEditPoints="1" noAdjustHandles="1" noChangeArrowheads="1" noChangeShapeType="1" noTextEdit="1"/>
              </p:cNvSpPr>
              <p:nvPr/>
            </p:nvSpPr>
            <p:spPr>
              <a:xfrm>
                <a:off x="2332125" y="1631650"/>
                <a:ext cx="8979353" cy="3066032"/>
              </a:xfrm>
              <a:prstGeom prst="rect">
                <a:avLst/>
              </a:prstGeom>
              <a:blipFill>
                <a:blip r:embed="rId3"/>
                <a:stretch>
                  <a:fillRect l="-706" t="-1235" r="-706"/>
                </a:stretch>
              </a:blipFill>
            </p:spPr>
            <p:txBody>
              <a:bodyPr/>
              <a:lstStyle/>
              <a:p>
                <a:r>
                  <a:rPr lang="es-CL">
                    <a:noFill/>
                  </a:rPr>
                  <a:t> </a:t>
                </a:r>
              </a:p>
            </p:txBody>
          </p:sp>
        </mc:Fallback>
      </mc:AlternateContent>
    </p:spTree>
    <p:extLst>
      <p:ext uri="{BB962C8B-B14F-4D97-AF65-F5344CB8AC3E}">
        <p14:creationId xmlns:p14="http://schemas.microsoft.com/office/powerpoint/2010/main" val="41112555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2">
            <a:extLst>
              <a:ext uri="{FF2B5EF4-FFF2-40B4-BE49-F238E27FC236}">
                <a16:creationId xmlns:a16="http://schemas.microsoft.com/office/drawing/2014/main" id="{5E3D40D3-4799-DD4B-8126-18419D497AA9}"/>
              </a:ext>
            </a:extLst>
          </p:cNvPr>
          <p:cNvSpPr txBox="1">
            <a:spLocks/>
          </p:cNvSpPr>
          <p:nvPr/>
        </p:nvSpPr>
        <p:spPr>
          <a:xfrm>
            <a:off x="2452439" y="1289781"/>
            <a:ext cx="8738726" cy="880727"/>
          </a:xfrm>
          <a:prstGeom prst="rect">
            <a:avLst/>
          </a:prstGeom>
        </p:spPr>
        <p:txBody>
          <a:bodyPr anchor="t"/>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000" kern="1200">
                <a:solidFill>
                  <a:schemeClr val="tx1">
                    <a:lumMod val="75000"/>
                    <a:lumOff val="25000"/>
                  </a:schemeClr>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endParaRPr lang="es-ES_tradnl" b="1" dirty="0">
              <a:solidFill>
                <a:schemeClr val="accent6">
                  <a:lumMod val="50000"/>
                </a:schemeClr>
              </a:solidFill>
            </a:endParaRPr>
          </a:p>
        </p:txBody>
      </p:sp>
      <p:sp>
        <p:nvSpPr>
          <p:cNvPr id="88" name="Rectángulo 87">
            <a:extLst>
              <a:ext uri="{FF2B5EF4-FFF2-40B4-BE49-F238E27FC236}">
                <a16:creationId xmlns:a16="http://schemas.microsoft.com/office/drawing/2014/main" id="{983639E3-A493-4D49-BDB9-3CD3F76512AE}"/>
              </a:ext>
            </a:extLst>
          </p:cNvPr>
          <p:cNvSpPr/>
          <p:nvPr/>
        </p:nvSpPr>
        <p:spPr>
          <a:xfrm>
            <a:off x="5408341" y="5982432"/>
            <a:ext cx="3713357" cy="369332"/>
          </a:xfrm>
          <a:prstGeom prst="rect">
            <a:avLst/>
          </a:prstGeom>
        </p:spPr>
        <p:txBody>
          <a:bodyPr wrap="square">
            <a:spAutoFit/>
          </a:bodyPr>
          <a:lstStyle/>
          <a:p>
            <a:pPr algn="just"/>
            <a:endParaRPr lang="es-ES_tradnl" b="1" dirty="0">
              <a:solidFill>
                <a:schemeClr val="accent6">
                  <a:lumMod val="50000"/>
                </a:schemeClr>
              </a:solidFill>
            </a:endParaRPr>
          </a:p>
        </p:txBody>
      </p:sp>
      <p:sp>
        <p:nvSpPr>
          <p:cNvPr id="2" name="Rectángulo 1">
            <a:extLst>
              <a:ext uri="{FF2B5EF4-FFF2-40B4-BE49-F238E27FC236}">
                <a16:creationId xmlns:a16="http://schemas.microsoft.com/office/drawing/2014/main" id="{DA2B732E-8B6A-494B-81C0-B2540AE49373}"/>
              </a:ext>
            </a:extLst>
          </p:cNvPr>
          <p:cNvSpPr/>
          <p:nvPr/>
        </p:nvSpPr>
        <p:spPr>
          <a:xfrm>
            <a:off x="1926849" y="1137990"/>
            <a:ext cx="9264316" cy="1908215"/>
          </a:xfrm>
          <a:prstGeom prst="rect">
            <a:avLst/>
          </a:prstGeom>
        </p:spPr>
        <p:txBody>
          <a:bodyPr wrap="square">
            <a:spAutoFit/>
          </a:bodyPr>
          <a:lstStyle/>
          <a:p>
            <a:r>
              <a:rPr lang="es-CL" sz="2000" dirty="0"/>
              <a:t>Ejemplo</a:t>
            </a:r>
            <a:r>
              <a:rPr lang="es-CL" dirty="0"/>
              <a:t> </a:t>
            </a:r>
          </a:p>
          <a:p>
            <a:endParaRPr lang="es-CL" dirty="0"/>
          </a:p>
          <a:p>
            <a:pPr algn="just"/>
            <a:r>
              <a:rPr lang="es-CL" sz="2000" dirty="0"/>
              <a:t>En una encuesta se dice que el valor de planeación para la proporción poblacional  p es de 0,35.</a:t>
            </a:r>
          </a:p>
          <a:p>
            <a:pPr algn="just"/>
            <a:r>
              <a:rPr lang="es-CL" sz="2000" dirty="0"/>
              <a:t>¿ De qué tamaño se debe tomar la muestra para tener un intervalo de confianza del 95% con margen de error igual a 0,05?</a:t>
            </a:r>
          </a:p>
        </p:txBody>
      </p:sp>
      <mc:AlternateContent xmlns:mc="http://schemas.openxmlformats.org/markup-compatibility/2006" xmlns:a14="http://schemas.microsoft.com/office/drawing/2010/main">
        <mc:Choice Requires="a14">
          <p:sp>
            <p:nvSpPr>
              <p:cNvPr id="3" name="CuadroTexto 2">
                <a:extLst>
                  <a:ext uri="{FF2B5EF4-FFF2-40B4-BE49-F238E27FC236}">
                    <a16:creationId xmlns:a16="http://schemas.microsoft.com/office/drawing/2014/main" id="{3FBF3F1B-9567-0945-AE50-5681426E507C}"/>
                  </a:ext>
                </a:extLst>
              </p:cNvPr>
              <p:cNvSpPr txBox="1"/>
              <p:nvPr/>
            </p:nvSpPr>
            <p:spPr>
              <a:xfrm>
                <a:off x="5071621" y="3543026"/>
                <a:ext cx="2326663" cy="60196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ES" b="0" i="1" smtClean="0">
                          <a:latin typeface="Cambria Math" panose="02040503050406030204" pitchFamily="18" charset="0"/>
                        </a:rPr>
                        <m:t>𝑛</m:t>
                      </m:r>
                      <m:r>
                        <a:rPr lang="es-ES" b="0" i="1" smtClean="0">
                          <a:latin typeface="Cambria Math" panose="02040503050406030204" pitchFamily="18" charset="0"/>
                        </a:rPr>
                        <m:t>=</m:t>
                      </m:r>
                      <m:f>
                        <m:fPr>
                          <m:ctrlPr>
                            <a:rPr lang="es-ES" b="0" i="1" smtClean="0">
                              <a:latin typeface="Cambria Math" panose="02040503050406030204" pitchFamily="18" charset="0"/>
                            </a:rPr>
                          </m:ctrlPr>
                        </m:fPr>
                        <m:num>
                          <m:sSup>
                            <m:sSupPr>
                              <m:ctrlPr>
                                <a:rPr lang="es-ES" b="0" i="1" smtClean="0">
                                  <a:latin typeface="Cambria Math" panose="02040503050406030204" pitchFamily="18" charset="0"/>
                                </a:rPr>
                              </m:ctrlPr>
                            </m:sSupPr>
                            <m:e>
                              <m:r>
                                <a:rPr lang="es-ES" b="0" i="1" smtClean="0">
                                  <a:latin typeface="Cambria Math" panose="02040503050406030204" pitchFamily="18" charset="0"/>
                                </a:rPr>
                                <m:t>1,96</m:t>
                              </m:r>
                            </m:e>
                            <m:sup>
                              <m:r>
                                <a:rPr lang="es-ES" b="0" i="1" smtClean="0">
                                  <a:latin typeface="Cambria Math" panose="02040503050406030204" pitchFamily="18" charset="0"/>
                                </a:rPr>
                                <m:t>2</m:t>
                              </m:r>
                            </m:sup>
                          </m:sSup>
                          <m:r>
                            <a:rPr lang="es-ES" b="0" i="1" smtClean="0">
                              <a:latin typeface="Cambria Math" panose="02040503050406030204" pitchFamily="18" charset="0"/>
                            </a:rPr>
                            <m:t>∗0,35∗0,65</m:t>
                          </m:r>
                        </m:num>
                        <m:den>
                          <m:sSup>
                            <m:sSupPr>
                              <m:ctrlPr>
                                <a:rPr lang="es-ES" b="0" i="1" smtClean="0">
                                  <a:latin typeface="Cambria Math" panose="02040503050406030204" pitchFamily="18" charset="0"/>
                                </a:rPr>
                              </m:ctrlPr>
                            </m:sSupPr>
                            <m:e>
                              <m:r>
                                <a:rPr lang="es-ES" b="0" i="1" smtClean="0">
                                  <a:latin typeface="Cambria Math" panose="02040503050406030204" pitchFamily="18" charset="0"/>
                                </a:rPr>
                                <m:t>0,05</m:t>
                              </m:r>
                            </m:e>
                            <m:sup>
                              <m:r>
                                <a:rPr lang="es-ES" b="0" i="1" smtClean="0">
                                  <a:latin typeface="Cambria Math" panose="02040503050406030204" pitchFamily="18" charset="0"/>
                                </a:rPr>
                                <m:t>2</m:t>
                              </m:r>
                            </m:sup>
                          </m:sSup>
                        </m:den>
                      </m:f>
                    </m:oMath>
                  </m:oMathPara>
                </a14:m>
                <a:endParaRPr lang="es-CL" dirty="0"/>
              </a:p>
            </p:txBody>
          </p:sp>
        </mc:Choice>
        <mc:Fallback xmlns="">
          <p:sp>
            <p:nvSpPr>
              <p:cNvPr id="3" name="CuadroTexto 2">
                <a:extLst>
                  <a:ext uri="{FF2B5EF4-FFF2-40B4-BE49-F238E27FC236}">
                    <a16:creationId xmlns:a16="http://schemas.microsoft.com/office/drawing/2014/main" id="{3FBF3F1B-9567-0945-AE50-5681426E507C}"/>
                  </a:ext>
                </a:extLst>
              </p:cNvPr>
              <p:cNvSpPr txBox="1">
                <a:spLocks noRot="1" noChangeAspect="1" noMove="1" noResize="1" noEditPoints="1" noAdjustHandles="1" noChangeArrowheads="1" noChangeShapeType="1" noTextEdit="1"/>
              </p:cNvSpPr>
              <p:nvPr/>
            </p:nvSpPr>
            <p:spPr>
              <a:xfrm>
                <a:off x="5071621" y="3543026"/>
                <a:ext cx="2326663" cy="601960"/>
              </a:xfrm>
              <a:prstGeom prst="rect">
                <a:avLst/>
              </a:prstGeom>
              <a:blipFill>
                <a:blip r:embed="rId3"/>
                <a:stretch>
                  <a:fillRect l="-1087" r="-2174" b="-4082"/>
                </a:stretch>
              </a:blipFill>
            </p:spPr>
            <p:txBody>
              <a:bodyPr/>
              <a:lstStyle/>
              <a:p>
                <a:r>
                  <a:rPr lang="es-CL">
                    <a:noFill/>
                  </a:rPr>
                  <a:t> </a:t>
                </a:r>
              </a:p>
            </p:txBody>
          </p:sp>
        </mc:Fallback>
      </mc:AlternateContent>
      <mc:AlternateContent xmlns:mc="http://schemas.openxmlformats.org/markup-compatibility/2006" xmlns:a14="http://schemas.microsoft.com/office/drawing/2010/main">
        <mc:Choice Requires="a14">
          <p:sp>
            <p:nvSpPr>
              <p:cNvPr id="8" name="CuadroTexto 7">
                <a:extLst>
                  <a:ext uri="{FF2B5EF4-FFF2-40B4-BE49-F238E27FC236}">
                    <a16:creationId xmlns:a16="http://schemas.microsoft.com/office/drawing/2014/main" id="{F64F0F94-D6A8-8F4A-9226-94F17C8BE4C0}"/>
                  </a:ext>
                </a:extLst>
              </p:cNvPr>
              <p:cNvSpPr txBox="1"/>
              <p:nvPr/>
            </p:nvSpPr>
            <p:spPr>
              <a:xfrm>
                <a:off x="5078403" y="4368071"/>
                <a:ext cx="87600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ES" b="0" i="1" smtClean="0">
                          <a:latin typeface="Cambria Math" panose="02040503050406030204" pitchFamily="18" charset="0"/>
                        </a:rPr>
                        <m:t>𝑛</m:t>
                      </m:r>
                      <m:r>
                        <a:rPr lang="es-ES" b="0" i="1" smtClean="0">
                          <a:latin typeface="Cambria Math" panose="02040503050406030204" pitchFamily="18" charset="0"/>
                        </a:rPr>
                        <m:t>=350</m:t>
                      </m:r>
                    </m:oMath>
                  </m:oMathPara>
                </a14:m>
                <a:endParaRPr lang="es-CL" dirty="0"/>
              </a:p>
            </p:txBody>
          </p:sp>
        </mc:Choice>
        <mc:Fallback xmlns="">
          <p:sp>
            <p:nvSpPr>
              <p:cNvPr id="8" name="CuadroTexto 7">
                <a:extLst>
                  <a:ext uri="{FF2B5EF4-FFF2-40B4-BE49-F238E27FC236}">
                    <a16:creationId xmlns:a16="http://schemas.microsoft.com/office/drawing/2014/main" id="{F64F0F94-D6A8-8F4A-9226-94F17C8BE4C0}"/>
                  </a:ext>
                </a:extLst>
              </p:cNvPr>
              <p:cNvSpPr txBox="1">
                <a:spLocks noRot="1" noChangeAspect="1" noMove="1" noResize="1" noEditPoints="1" noAdjustHandles="1" noChangeArrowheads="1" noChangeShapeType="1" noTextEdit="1"/>
              </p:cNvSpPr>
              <p:nvPr/>
            </p:nvSpPr>
            <p:spPr>
              <a:xfrm>
                <a:off x="5078403" y="4368071"/>
                <a:ext cx="876009" cy="276999"/>
              </a:xfrm>
              <a:prstGeom prst="rect">
                <a:avLst/>
              </a:prstGeom>
              <a:blipFill>
                <a:blip r:embed="rId4"/>
                <a:stretch>
                  <a:fillRect l="-2857" r="-7143" b="-9091"/>
                </a:stretch>
              </a:blipFill>
            </p:spPr>
            <p:txBody>
              <a:bodyPr/>
              <a:lstStyle/>
              <a:p>
                <a:r>
                  <a:rPr lang="es-CL">
                    <a:noFill/>
                  </a:rPr>
                  <a:t> </a:t>
                </a:r>
              </a:p>
            </p:txBody>
          </p:sp>
        </mc:Fallback>
      </mc:AlternateContent>
    </p:spTree>
    <p:extLst>
      <p:ext uri="{BB962C8B-B14F-4D97-AF65-F5344CB8AC3E}">
        <p14:creationId xmlns:p14="http://schemas.microsoft.com/office/powerpoint/2010/main" val="3718551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D77C55C-1942-2B45-A4C0-136AA0E7B0F7}"/>
              </a:ext>
            </a:extLst>
          </p:cNvPr>
          <p:cNvPicPr>
            <a:picLocks noChangeAspect="1"/>
          </p:cNvPicPr>
          <p:nvPr/>
        </p:nvPicPr>
        <p:blipFill>
          <a:blip r:embed="rId2"/>
          <a:stretch>
            <a:fillRect/>
          </a:stretch>
        </p:blipFill>
        <p:spPr>
          <a:xfrm>
            <a:off x="8826500" y="4370764"/>
            <a:ext cx="2384552" cy="874336"/>
          </a:xfrm>
          <a:prstGeom prst="rect">
            <a:avLst/>
          </a:prstGeom>
        </p:spPr>
      </p:pic>
    </p:spTree>
    <p:extLst>
      <p:ext uri="{BB962C8B-B14F-4D97-AF65-F5344CB8AC3E}">
        <p14:creationId xmlns:p14="http://schemas.microsoft.com/office/powerpoint/2010/main" val="37362969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6150C-338A-9C48-97A2-41072355BE87}"/>
              </a:ext>
            </a:extLst>
          </p:cNvPr>
          <p:cNvSpPr>
            <a:spLocks noGrp="1"/>
          </p:cNvSpPr>
          <p:nvPr>
            <p:ph type="ctrTitle"/>
          </p:nvPr>
        </p:nvSpPr>
        <p:spPr>
          <a:xfrm>
            <a:off x="2452439" y="658912"/>
            <a:ext cx="8738726" cy="594853"/>
          </a:xfrm>
        </p:spPr>
        <p:txBody>
          <a:bodyPr/>
          <a:lstStyle/>
          <a:p>
            <a:pPr algn="r"/>
            <a:r>
              <a:rPr lang="es-CL" dirty="0">
                <a:solidFill>
                  <a:schemeClr val="accent6">
                    <a:lumMod val="50000"/>
                  </a:schemeClr>
                </a:solidFill>
              </a:rPr>
              <a:t>Distribución de Estadístico proporción muestral</a:t>
            </a:r>
          </a:p>
        </p:txBody>
      </p:sp>
      <mc:AlternateContent xmlns:mc="http://schemas.openxmlformats.org/markup-compatibility/2006" xmlns:a14="http://schemas.microsoft.com/office/drawing/2010/main">
        <mc:Choice Requires="a14">
          <p:sp>
            <p:nvSpPr>
              <p:cNvPr id="3" name="Rectángulo 2">
                <a:extLst>
                  <a:ext uri="{FF2B5EF4-FFF2-40B4-BE49-F238E27FC236}">
                    <a16:creationId xmlns:a16="http://schemas.microsoft.com/office/drawing/2014/main" id="{CD57E58A-5F05-874F-B034-393838FE7C27}"/>
                  </a:ext>
                </a:extLst>
              </p:cNvPr>
              <p:cNvSpPr/>
              <p:nvPr/>
            </p:nvSpPr>
            <p:spPr>
              <a:xfrm>
                <a:off x="1696453" y="1751476"/>
                <a:ext cx="9494712" cy="3632598"/>
              </a:xfrm>
              <a:prstGeom prst="rect">
                <a:avLst/>
              </a:prstGeom>
            </p:spPr>
            <p:txBody>
              <a:bodyPr wrap="square">
                <a:spAutoFit/>
              </a:bodyPr>
              <a:lstStyle/>
              <a:p>
                <a:pPr algn="just"/>
                <a:r>
                  <a:rPr lang="es-CL" sz="2000" dirty="0"/>
                  <a:t>Existen ocasiones en las cuales no estamos interesados en la media de la muestra, sino que queremos investigar la </a:t>
                </a:r>
                <a:r>
                  <a:rPr lang="es-CL" sz="2000" b="1" dirty="0"/>
                  <a:t>proporción</a:t>
                </a:r>
                <a:r>
                  <a:rPr lang="es-CL" sz="2000" dirty="0"/>
                  <a:t> de, por ejemplo, artículos defectuosos o la </a:t>
                </a:r>
                <a:r>
                  <a:rPr lang="es-CL" sz="2000" b="1" dirty="0"/>
                  <a:t>proporción</a:t>
                </a:r>
                <a:r>
                  <a:rPr lang="es-CL" sz="2000" dirty="0"/>
                  <a:t> de alumnos reprobados en una muestra. </a:t>
                </a:r>
              </a:p>
              <a:p>
                <a:pPr algn="just"/>
                <a:endParaRPr lang="es-CL" sz="2000" dirty="0"/>
              </a:p>
              <a:p>
                <a:pPr algn="just"/>
                <a:r>
                  <a:rPr lang="es-CL" sz="2000" dirty="0"/>
                  <a:t>La distribución muestral de proporciones es la adecuada para dar respuesta a estas situaciones. </a:t>
                </a:r>
              </a:p>
              <a:p>
                <a:pPr algn="just"/>
                <a:endParaRPr lang="es-CL" sz="2000" dirty="0"/>
              </a:p>
              <a:p>
                <a:pPr algn="just"/>
                <a:r>
                  <a:rPr lang="es-CL" sz="2000" dirty="0"/>
                  <a:t>Esta distribución se genera de igual manera que la distribución muestral de medias, a excepción de que al extraer las muestras de la población se calcula el estadístico </a:t>
                </a:r>
                <a:r>
                  <a:rPr lang="es-CL" sz="2000" b="1" dirty="0"/>
                  <a:t>proporción</a:t>
                </a:r>
                <a:r>
                  <a:rPr lang="es-CL" sz="2000" dirty="0"/>
                  <a:t> (</a:t>
                </a:r>
                <a14:m>
                  <m:oMath xmlns:m="http://schemas.openxmlformats.org/officeDocument/2006/math">
                    <m:r>
                      <a:rPr lang="es-ES" sz="2000" b="0" i="1" smtClean="0">
                        <a:latin typeface="Cambria Math" panose="02040503050406030204" pitchFamily="18" charset="0"/>
                      </a:rPr>
                      <m:t>𝑝</m:t>
                    </m:r>
                    <m:r>
                      <a:rPr lang="es-ES" sz="2000" b="0" i="1" smtClean="0">
                        <a:latin typeface="Cambria Math" panose="02040503050406030204" pitchFamily="18" charset="0"/>
                      </a:rPr>
                      <m:t>=</m:t>
                    </m:r>
                    <m:f>
                      <m:fPr>
                        <m:ctrlPr>
                          <a:rPr lang="es-ES" sz="2000" b="0" i="1" smtClean="0">
                            <a:latin typeface="Cambria Math" panose="02040503050406030204" pitchFamily="18" charset="0"/>
                          </a:rPr>
                        </m:ctrlPr>
                      </m:fPr>
                      <m:num>
                        <m:r>
                          <a:rPr lang="es-ES" sz="2000" b="0" i="1" smtClean="0">
                            <a:latin typeface="Cambria Math" panose="02040503050406030204" pitchFamily="18" charset="0"/>
                          </a:rPr>
                          <m:t>𝑥</m:t>
                        </m:r>
                      </m:num>
                      <m:den>
                        <m:r>
                          <a:rPr lang="es-ES" sz="2000" b="0" i="1" smtClean="0">
                            <a:latin typeface="Cambria Math" panose="02040503050406030204" pitchFamily="18" charset="0"/>
                          </a:rPr>
                          <m:t>𝑛</m:t>
                        </m:r>
                      </m:den>
                    </m:f>
                  </m:oMath>
                </a14:m>
                <a:r>
                  <a:rPr lang="es-CL" sz="2000" dirty="0"/>
                  <a:t> en donde "x" es el número de éxitos u observaciones de interés y "n" el tamaño de la muestra) en lugar del estadísitico media.</a:t>
                </a:r>
                <a:endParaRPr lang="es-CL" sz="2400" dirty="0"/>
              </a:p>
            </p:txBody>
          </p:sp>
        </mc:Choice>
        <mc:Fallback xmlns="">
          <p:sp>
            <p:nvSpPr>
              <p:cNvPr id="3" name="Rectángulo 2">
                <a:extLst>
                  <a:ext uri="{FF2B5EF4-FFF2-40B4-BE49-F238E27FC236}">
                    <a16:creationId xmlns:a16="http://schemas.microsoft.com/office/drawing/2014/main" id="{CD57E58A-5F05-874F-B034-393838FE7C27}"/>
                  </a:ext>
                </a:extLst>
              </p:cNvPr>
              <p:cNvSpPr>
                <a:spLocks noRot="1" noChangeAspect="1" noMove="1" noResize="1" noEditPoints="1" noAdjustHandles="1" noChangeArrowheads="1" noChangeShapeType="1" noTextEdit="1"/>
              </p:cNvSpPr>
              <p:nvPr/>
            </p:nvSpPr>
            <p:spPr>
              <a:xfrm>
                <a:off x="1696453" y="1751476"/>
                <a:ext cx="9494712" cy="3632598"/>
              </a:xfrm>
              <a:prstGeom prst="rect">
                <a:avLst/>
              </a:prstGeom>
              <a:blipFill>
                <a:blip r:embed="rId3"/>
                <a:stretch>
                  <a:fillRect l="-668" t="-697" r="-668" b="-697"/>
                </a:stretch>
              </a:blipFill>
            </p:spPr>
            <p:txBody>
              <a:bodyPr/>
              <a:lstStyle/>
              <a:p>
                <a:r>
                  <a:rPr lang="es-CL">
                    <a:noFill/>
                  </a:rPr>
                  <a:t> </a:t>
                </a:r>
              </a:p>
            </p:txBody>
          </p:sp>
        </mc:Fallback>
      </mc:AlternateContent>
    </p:spTree>
    <p:extLst>
      <p:ext uri="{BB962C8B-B14F-4D97-AF65-F5344CB8AC3E}">
        <p14:creationId xmlns:p14="http://schemas.microsoft.com/office/powerpoint/2010/main" val="19807554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6150C-338A-9C48-97A2-41072355BE87}"/>
              </a:ext>
            </a:extLst>
          </p:cNvPr>
          <p:cNvSpPr>
            <a:spLocks noGrp="1"/>
          </p:cNvSpPr>
          <p:nvPr>
            <p:ph type="ctrTitle"/>
          </p:nvPr>
        </p:nvSpPr>
        <p:spPr>
          <a:xfrm>
            <a:off x="2524468" y="669713"/>
            <a:ext cx="8738726" cy="594853"/>
          </a:xfrm>
        </p:spPr>
        <p:txBody>
          <a:bodyPr/>
          <a:lstStyle/>
          <a:p>
            <a:pPr algn="r"/>
            <a:r>
              <a:rPr lang="es-CL" dirty="0">
                <a:solidFill>
                  <a:schemeClr val="accent6">
                    <a:lumMod val="50000"/>
                  </a:schemeClr>
                </a:solidFill>
              </a:rPr>
              <a:t>Distribución de Estadístico proporción muestral</a:t>
            </a:r>
          </a:p>
        </p:txBody>
      </p:sp>
      <p:grpSp>
        <p:nvGrpSpPr>
          <p:cNvPr id="12" name="Grupo 11">
            <a:extLst>
              <a:ext uri="{FF2B5EF4-FFF2-40B4-BE49-F238E27FC236}">
                <a16:creationId xmlns:a16="http://schemas.microsoft.com/office/drawing/2014/main" id="{FDA2A717-B4CE-9549-B455-48B6A16988B9}"/>
              </a:ext>
            </a:extLst>
          </p:cNvPr>
          <p:cNvGrpSpPr/>
          <p:nvPr/>
        </p:nvGrpSpPr>
        <p:grpSpPr>
          <a:xfrm>
            <a:off x="6000061" y="2324449"/>
            <a:ext cx="1011346" cy="697789"/>
            <a:chOff x="7675454" y="2719580"/>
            <a:chExt cx="1951855" cy="1488352"/>
          </a:xfrm>
        </p:grpSpPr>
        <p:sp>
          <p:nvSpPr>
            <p:cNvPr id="13" name="Elipse 12">
              <a:extLst>
                <a:ext uri="{FF2B5EF4-FFF2-40B4-BE49-F238E27FC236}">
                  <a16:creationId xmlns:a16="http://schemas.microsoft.com/office/drawing/2014/main" id="{8B6732F3-B250-AE40-9593-B63825A5FBCE}"/>
                </a:ext>
              </a:extLst>
            </p:cNvPr>
            <p:cNvSpPr/>
            <p:nvPr/>
          </p:nvSpPr>
          <p:spPr>
            <a:xfrm>
              <a:off x="7699239" y="2719580"/>
              <a:ext cx="1928070" cy="1488352"/>
            </a:xfrm>
            <a:prstGeom prst="ellipse">
              <a:avLst/>
            </a:prstGeom>
            <a:solidFill>
              <a:schemeClr val="accent6">
                <a:lumMod val="20000"/>
                <a:lumOff val="8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pic>
          <p:nvPicPr>
            <p:cNvPr id="14" name="Gráfico 13" descr="Hombre">
              <a:extLst>
                <a:ext uri="{FF2B5EF4-FFF2-40B4-BE49-F238E27FC236}">
                  <a16:creationId xmlns:a16="http://schemas.microsoft.com/office/drawing/2014/main" id="{E042CBD9-B03A-0B4D-B0B2-D03314BF4A1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675454" y="3136326"/>
              <a:ext cx="440668" cy="440668"/>
            </a:xfrm>
            <a:prstGeom prst="rect">
              <a:avLst/>
            </a:prstGeom>
          </p:spPr>
        </p:pic>
        <p:pic>
          <p:nvPicPr>
            <p:cNvPr id="15" name="Gráfico 14" descr="Hombre">
              <a:extLst>
                <a:ext uri="{FF2B5EF4-FFF2-40B4-BE49-F238E27FC236}">
                  <a16:creationId xmlns:a16="http://schemas.microsoft.com/office/drawing/2014/main" id="{92E5BCC8-ADBA-A84E-B12D-13543346721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919573" y="2927378"/>
              <a:ext cx="440668" cy="440668"/>
            </a:xfrm>
            <a:prstGeom prst="rect">
              <a:avLst/>
            </a:prstGeom>
          </p:spPr>
        </p:pic>
        <p:pic>
          <p:nvPicPr>
            <p:cNvPr id="20" name="Gráfico 19" descr="Hombre">
              <a:extLst>
                <a:ext uri="{FF2B5EF4-FFF2-40B4-BE49-F238E27FC236}">
                  <a16:creationId xmlns:a16="http://schemas.microsoft.com/office/drawing/2014/main" id="{C42D0EF8-5EAA-B147-9389-91B2A75DD01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339600" y="2798509"/>
              <a:ext cx="440668" cy="440668"/>
            </a:xfrm>
            <a:prstGeom prst="rect">
              <a:avLst/>
            </a:prstGeom>
          </p:spPr>
        </p:pic>
        <p:pic>
          <p:nvPicPr>
            <p:cNvPr id="21" name="Gráfico 20" descr="Hombre">
              <a:extLst>
                <a:ext uri="{FF2B5EF4-FFF2-40B4-BE49-F238E27FC236}">
                  <a16:creationId xmlns:a16="http://schemas.microsoft.com/office/drawing/2014/main" id="{A1EBDDC5-BC7F-D147-B7CB-BCA2239D848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585922" y="2797966"/>
              <a:ext cx="440668" cy="440668"/>
            </a:xfrm>
            <a:prstGeom prst="rect">
              <a:avLst/>
            </a:prstGeom>
          </p:spPr>
        </p:pic>
        <p:pic>
          <p:nvPicPr>
            <p:cNvPr id="22" name="Gráfico 21" descr="Hombre">
              <a:extLst>
                <a:ext uri="{FF2B5EF4-FFF2-40B4-BE49-F238E27FC236}">
                  <a16:creationId xmlns:a16="http://schemas.microsoft.com/office/drawing/2014/main" id="{3A79E3F5-4F2E-E449-9DED-B8BF38D6EC3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907462" y="2937910"/>
              <a:ext cx="440668" cy="440668"/>
            </a:xfrm>
            <a:prstGeom prst="rect">
              <a:avLst/>
            </a:prstGeom>
          </p:spPr>
        </p:pic>
        <p:pic>
          <p:nvPicPr>
            <p:cNvPr id="23" name="Gráfico 22" descr="Hombre">
              <a:extLst>
                <a:ext uri="{FF2B5EF4-FFF2-40B4-BE49-F238E27FC236}">
                  <a16:creationId xmlns:a16="http://schemas.microsoft.com/office/drawing/2014/main" id="{CC001972-946F-9A4B-B6CA-1E012FEF02B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115089" y="3184354"/>
              <a:ext cx="440668" cy="440668"/>
            </a:xfrm>
            <a:prstGeom prst="rect">
              <a:avLst/>
            </a:prstGeom>
          </p:spPr>
        </p:pic>
        <p:pic>
          <p:nvPicPr>
            <p:cNvPr id="24" name="Gráfico 23" descr="Hombre">
              <a:extLst>
                <a:ext uri="{FF2B5EF4-FFF2-40B4-BE49-F238E27FC236}">
                  <a16:creationId xmlns:a16="http://schemas.microsoft.com/office/drawing/2014/main" id="{86B30E69-1938-284E-8303-D3914FBA3DF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839321" y="3527032"/>
              <a:ext cx="440668" cy="440668"/>
            </a:xfrm>
            <a:prstGeom prst="rect">
              <a:avLst/>
            </a:prstGeom>
          </p:spPr>
        </p:pic>
        <p:pic>
          <p:nvPicPr>
            <p:cNvPr id="25" name="Gráfico 24" descr="Hombre">
              <a:extLst>
                <a:ext uri="{FF2B5EF4-FFF2-40B4-BE49-F238E27FC236}">
                  <a16:creationId xmlns:a16="http://schemas.microsoft.com/office/drawing/2014/main" id="{96F2E57D-42A6-574A-900E-08D7A3311B5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547227" y="3282343"/>
              <a:ext cx="440668" cy="440668"/>
            </a:xfrm>
            <a:prstGeom prst="rect">
              <a:avLst/>
            </a:prstGeom>
          </p:spPr>
        </p:pic>
        <p:pic>
          <p:nvPicPr>
            <p:cNvPr id="26" name="Gráfico 25" descr="Hombre">
              <a:extLst>
                <a:ext uri="{FF2B5EF4-FFF2-40B4-BE49-F238E27FC236}">
                  <a16:creationId xmlns:a16="http://schemas.microsoft.com/office/drawing/2014/main" id="{2374BC69-A534-064E-9F30-38AB9D6497A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347252" y="3622657"/>
              <a:ext cx="440668" cy="440668"/>
            </a:xfrm>
            <a:prstGeom prst="rect">
              <a:avLst/>
            </a:prstGeom>
          </p:spPr>
        </p:pic>
        <p:pic>
          <p:nvPicPr>
            <p:cNvPr id="27" name="Gráfico 26" descr="Hombre">
              <a:extLst>
                <a:ext uri="{FF2B5EF4-FFF2-40B4-BE49-F238E27FC236}">
                  <a16:creationId xmlns:a16="http://schemas.microsoft.com/office/drawing/2014/main" id="{D85063C5-998B-0D48-BCF0-7CC28D0B9A4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933463" y="3456741"/>
              <a:ext cx="440668" cy="440668"/>
            </a:xfrm>
            <a:prstGeom prst="rect">
              <a:avLst/>
            </a:prstGeom>
          </p:spPr>
        </p:pic>
        <p:pic>
          <p:nvPicPr>
            <p:cNvPr id="28" name="Gráfico 27" descr="Hombre">
              <a:extLst>
                <a:ext uri="{FF2B5EF4-FFF2-40B4-BE49-F238E27FC236}">
                  <a16:creationId xmlns:a16="http://schemas.microsoft.com/office/drawing/2014/main" id="{9C74D223-7842-A24A-86B6-47D1D312766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200588" y="3175353"/>
              <a:ext cx="440668" cy="440668"/>
            </a:xfrm>
            <a:prstGeom prst="rect">
              <a:avLst/>
            </a:prstGeom>
          </p:spPr>
        </p:pic>
      </p:grpSp>
      <p:sp>
        <p:nvSpPr>
          <p:cNvPr id="29" name="CuadroTexto 28">
            <a:extLst>
              <a:ext uri="{FF2B5EF4-FFF2-40B4-BE49-F238E27FC236}">
                <a16:creationId xmlns:a16="http://schemas.microsoft.com/office/drawing/2014/main" id="{23197F9A-586F-6F4D-93B0-B16E4100A959}"/>
              </a:ext>
            </a:extLst>
          </p:cNvPr>
          <p:cNvSpPr txBox="1"/>
          <p:nvPr/>
        </p:nvSpPr>
        <p:spPr>
          <a:xfrm>
            <a:off x="1765314" y="2017029"/>
            <a:ext cx="1697516" cy="707886"/>
          </a:xfrm>
          <a:prstGeom prst="rect">
            <a:avLst/>
          </a:prstGeom>
          <a:noFill/>
        </p:spPr>
        <p:txBody>
          <a:bodyPr wrap="none" rtlCol="0">
            <a:spAutoFit/>
          </a:bodyPr>
          <a:lstStyle/>
          <a:p>
            <a:r>
              <a:rPr lang="es-CL" sz="2400" b="1" dirty="0">
                <a:solidFill>
                  <a:schemeClr val="accent6">
                    <a:lumMod val="50000"/>
                  </a:schemeClr>
                </a:solidFill>
              </a:rPr>
              <a:t>POBLACIÓN</a:t>
            </a:r>
          </a:p>
          <a:p>
            <a:pPr algn="ctr"/>
            <a:r>
              <a:rPr lang="es-CL" sz="1600" b="1" dirty="0">
                <a:solidFill>
                  <a:schemeClr val="accent6">
                    <a:lumMod val="50000"/>
                  </a:schemeClr>
                </a:solidFill>
              </a:rPr>
              <a:t>(tamaño N)</a:t>
            </a:r>
            <a:endParaRPr lang="es-CL" sz="2000" b="1" dirty="0">
              <a:solidFill>
                <a:schemeClr val="accent6">
                  <a:lumMod val="50000"/>
                </a:schemeClr>
              </a:solidFill>
            </a:endParaRPr>
          </a:p>
        </p:txBody>
      </p:sp>
      <p:sp>
        <p:nvSpPr>
          <p:cNvPr id="30" name="CuadroTexto 29">
            <a:extLst>
              <a:ext uri="{FF2B5EF4-FFF2-40B4-BE49-F238E27FC236}">
                <a16:creationId xmlns:a16="http://schemas.microsoft.com/office/drawing/2014/main" id="{B0FF52CD-0ABF-6A42-8D61-D48AB2DA4813}"/>
              </a:ext>
            </a:extLst>
          </p:cNvPr>
          <p:cNvSpPr txBox="1"/>
          <p:nvPr/>
        </p:nvSpPr>
        <p:spPr>
          <a:xfrm>
            <a:off x="5709394" y="1599268"/>
            <a:ext cx="1671035" cy="707886"/>
          </a:xfrm>
          <a:prstGeom prst="rect">
            <a:avLst/>
          </a:prstGeom>
          <a:noFill/>
        </p:spPr>
        <p:txBody>
          <a:bodyPr wrap="none" rtlCol="0">
            <a:spAutoFit/>
          </a:bodyPr>
          <a:lstStyle/>
          <a:p>
            <a:r>
              <a:rPr lang="es-CL" sz="2400" b="1" dirty="0">
                <a:solidFill>
                  <a:schemeClr val="accent6">
                    <a:lumMod val="50000"/>
                  </a:schemeClr>
                </a:solidFill>
              </a:rPr>
              <a:t>MUESTRAS </a:t>
            </a:r>
          </a:p>
          <a:p>
            <a:pPr algn="ctr"/>
            <a:r>
              <a:rPr lang="es-CL" sz="1600" b="1" dirty="0">
                <a:solidFill>
                  <a:schemeClr val="accent6">
                    <a:lumMod val="50000"/>
                  </a:schemeClr>
                </a:solidFill>
              </a:rPr>
              <a:t>(tamaño n)</a:t>
            </a:r>
            <a:endParaRPr lang="es-CL" sz="2000" b="1" dirty="0">
              <a:solidFill>
                <a:schemeClr val="accent6">
                  <a:lumMod val="50000"/>
                </a:schemeClr>
              </a:solidFill>
            </a:endParaRPr>
          </a:p>
        </p:txBody>
      </p:sp>
      <p:grpSp>
        <p:nvGrpSpPr>
          <p:cNvPr id="32" name="Grupo 31">
            <a:extLst>
              <a:ext uri="{FF2B5EF4-FFF2-40B4-BE49-F238E27FC236}">
                <a16:creationId xmlns:a16="http://schemas.microsoft.com/office/drawing/2014/main" id="{C8922006-DC73-5745-9734-C80BFD65ADF1}"/>
              </a:ext>
            </a:extLst>
          </p:cNvPr>
          <p:cNvGrpSpPr/>
          <p:nvPr/>
        </p:nvGrpSpPr>
        <p:grpSpPr>
          <a:xfrm>
            <a:off x="5996398" y="3280302"/>
            <a:ext cx="1011346" cy="697789"/>
            <a:chOff x="7675454" y="2719580"/>
            <a:chExt cx="1951855" cy="1488352"/>
          </a:xfrm>
        </p:grpSpPr>
        <p:sp>
          <p:nvSpPr>
            <p:cNvPr id="33" name="Elipse 32">
              <a:extLst>
                <a:ext uri="{FF2B5EF4-FFF2-40B4-BE49-F238E27FC236}">
                  <a16:creationId xmlns:a16="http://schemas.microsoft.com/office/drawing/2014/main" id="{C4826F1D-F2CF-9E42-934E-FF2231383E7B}"/>
                </a:ext>
              </a:extLst>
            </p:cNvPr>
            <p:cNvSpPr/>
            <p:nvPr/>
          </p:nvSpPr>
          <p:spPr>
            <a:xfrm>
              <a:off x="7699239" y="2719580"/>
              <a:ext cx="1928070" cy="1488352"/>
            </a:xfrm>
            <a:prstGeom prst="ellipse">
              <a:avLst/>
            </a:prstGeom>
            <a:solidFill>
              <a:schemeClr val="accent6">
                <a:lumMod val="20000"/>
                <a:lumOff val="8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pic>
          <p:nvPicPr>
            <p:cNvPr id="34" name="Gráfico 33" descr="Hombre">
              <a:extLst>
                <a:ext uri="{FF2B5EF4-FFF2-40B4-BE49-F238E27FC236}">
                  <a16:creationId xmlns:a16="http://schemas.microsoft.com/office/drawing/2014/main" id="{46221A63-FA49-D549-A5D1-597106ABED3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675454" y="3136326"/>
              <a:ext cx="440668" cy="440668"/>
            </a:xfrm>
            <a:prstGeom prst="rect">
              <a:avLst/>
            </a:prstGeom>
          </p:spPr>
        </p:pic>
        <p:pic>
          <p:nvPicPr>
            <p:cNvPr id="35" name="Gráfico 34" descr="Hombre">
              <a:extLst>
                <a:ext uri="{FF2B5EF4-FFF2-40B4-BE49-F238E27FC236}">
                  <a16:creationId xmlns:a16="http://schemas.microsoft.com/office/drawing/2014/main" id="{06675147-95B3-164E-80B7-0C1425D32EE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919573" y="2927378"/>
              <a:ext cx="440668" cy="440668"/>
            </a:xfrm>
            <a:prstGeom prst="rect">
              <a:avLst/>
            </a:prstGeom>
          </p:spPr>
        </p:pic>
        <p:pic>
          <p:nvPicPr>
            <p:cNvPr id="36" name="Gráfico 35" descr="Hombre">
              <a:extLst>
                <a:ext uri="{FF2B5EF4-FFF2-40B4-BE49-F238E27FC236}">
                  <a16:creationId xmlns:a16="http://schemas.microsoft.com/office/drawing/2014/main" id="{EB694562-3002-8D48-AACC-ADAD10CA6E2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339600" y="2798509"/>
              <a:ext cx="440668" cy="440668"/>
            </a:xfrm>
            <a:prstGeom prst="rect">
              <a:avLst/>
            </a:prstGeom>
          </p:spPr>
        </p:pic>
        <p:pic>
          <p:nvPicPr>
            <p:cNvPr id="37" name="Gráfico 36" descr="Hombre">
              <a:extLst>
                <a:ext uri="{FF2B5EF4-FFF2-40B4-BE49-F238E27FC236}">
                  <a16:creationId xmlns:a16="http://schemas.microsoft.com/office/drawing/2014/main" id="{581AD073-8368-CC44-9227-47F040E246B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585922" y="2797966"/>
              <a:ext cx="440668" cy="440668"/>
            </a:xfrm>
            <a:prstGeom prst="rect">
              <a:avLst/>
            </a:prstGeom>
          </p:spPr>
        </p:pic>
        <p:pic>
          <p:nvPicPr>
            <p:cNvPr id="38" name="Gráfico 37" descr="Hombre">
              <a:extLst>
                <a:ext uri="{FF2B5EF4-FFF2-40B4-BE49-F238E27FC236}">
                  <a16:creationId xmlns:a16="http://schemas.microsoft.com/office/drawing/2014/main" id="{07BC7583-F02C-2F42-AB8D-51CC64121ED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907462" y="2937910"/>
              <a:ext cx="440668" cy="440668"/>
            </a:xfrm>
            <a:prstGeom prst="rect">
              <a:avLst/>
            </a:prstGeom>
          </p:spPr>
        </p:pic>
        <p:pic>
          <p:nvPicPr>
            <p:cNvPr id="39" name="Gráfico 38" descr="Hombre">
              <a:extLst>
                <a:ext uri="{FF2B5EF4-FFF2-40B4-BE49-F238E27FC236}">
                  <a16:creationId xmlns:a16="http://schemas.microsoft.com/office/drawing/2014/main" id="{CD40C25F-F470-EF4F-97CF-10C69592B85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115089" y="3184354"/>
              <a:ext cx="440668" cy="440668"/>
            </a:xfrm>
            <a:prstGeom prst="rect">
              <a:avLst/>
            </a:prstGeom>
          </p:spPr>
        </p:pic>
        <p:pic>
          <p:nvPicPr>
            <p:cNvPr id="40" name="Gráfico 39" descr="Hombre">
              <a:extLst>
                <a:ext uri="{FF2B5EF4-FFF2-40B4-BE49-F238E27FC236}">
                  <a16:creationId xmlns:a16="http://schemas.microsoft.com/office/drawing/2014/main" id="{D4C5809C-C0B9-F841-9AC9-A35EECFF4B3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839321" y="3527032"/>
              <a:ext cx="440668" cy="440668"/>
            </a:xfrm>
            <a:prstGeom prst="rect">
              <a:avLst/>
            </a:prstGeom>
          </p:spPr>
        </p:pic>
        <p:pic>
          <p:nvPicPr>
            <p:cNvPr id="41" name="Gráfico 40" descr="Hombre">
              <a:extLst>
                <a:ext uri="{FF2B5EF4-FFF2-40B4-BE49-F238E27FC236}">
                  <a16:creationId xmlns:a16="http://schemas.microsoft.com/office/drawing/2014/main" id="{91752ECB-0B97-204F-8F7A-F28B26608D6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547227" y="3282343"/>
              <a:ext cx="440668" cy="440668"/>
            </a:xfrm>
            <a:prstGeom prst="rect">
              <a:avLst/>
            </a:prstGeom>
          </p:spPr>
        </p:pic>
        <p:pic>
          <p:nvPicPr>
            <p:cNvPr id="42" name="Gráfico 41" descr="Hombre">
              <a:extLst>
                <a:ext uri="{FF2B5EF4-FFF2-40B4-BE49-F238E27FC236}">
                  <a16:creationId xmlns:a16="http://schemas.microsoft.com/office/drawing/2014/main" id="{03E57C56-EFDF-E64F-A9EA-682883D881A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347252" y="3622657"/>
              <a:ext cx="440668" cy="440668"/>
            </a:xfrm>
            <a:prstGeom prst="rect">
              <a:avLst/>
            </a:prstGeom>
          </p:spPr>
        </p:pic>
        <p:pic>
          <p:nvPicPr>
            <p:cNvPr id="43" name="Gráfico 42" descr="Hombre">
              <a:extLst>
                <a:ext uri="{FF2B5EF4-FFF2-40B4-BE49-F238E27FC236}">
                  <a16:creationId xmlns:a16="http://schemas.microsoft.com/office/drawing/2014/main" id="{766159DE-5004-5149-AEC6-F69DD060AF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933463" y="3456741"/>
              <a:ext cx="440668" cy="440668"/>
            </a:xfrm>
            <a:prstGeom prst="rect">
              <a:avLst/>
            </a:prstGeom>
          </p:spPr>
        </p:pic>
        <p:pic>
          <p:nvPicPr>
            <p:cNvPr id="44" name="Gráfico 43" descr="Hombre">
              <a:extLst>
                <a:ext uri="{FF2B5EF4-FFF2-40B4-BE49-F238E27FC236}">
                  <a16:creationId xmlns:a16="http://schemas.microsoft.com/office/drawing/2014/main" id="{CA74848A-9D22-F04A-8582-610DAF14615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200588" y="3175353"/>
              <a:ext cx="440668" cy="440668"/>
            </a:xfrm>
            <a:prstGeom prst="rect">
              <a:avLst/>
            </a:prstGeom>
          </p:spPr>
        </p:pic>
      </p:grpSp>
      <p:grpSp>
        <p:nvGrpSpPr>
          <p:cNvPr id="45" name="Grupo 44">
            <a:extLst>
              <a:ext uri="{FF2B5EF4-FFF2-40B4-BE49-F238E27FC236}">
                <a16:creationId xmlns:a16="http://schemas.microsoft.com/office/drawing/2014/main" id="{D1E10F47-A874-9143-ACA9-55BD05E28DAF}"/>
              </a:ext>
            </a:extLst>
          </p:cNvPr>
          <p:cNvGrpSpPr/>
          <p:nvPr/>
        </p:nvGrpSpPr>
        <p:grpSpPr>
          <a:xfrm>
            <a:off x="5972457" y="5101716"/>
            <a:ext cx="1011346" cy="697789"/>
            <a:chOff x="7675454" y="2719580"/>
            <a:chExt cx="1951855" cy="1488352"/>
          </a:xfrm>
        </p:grpSpPr>
        <p:sp>
          <p:nvSpPr>
            <p:cNvPr id="46" name="Elipse 45">
              <a:extLst>
                <a:ext uri="{FF2B5EF4-FFF2-40B4-BE49-F238E27FC236}">
                  <a16:creationId xmlns:a16="http://schemas.microsoft.com/office/drawing/2014/main" id="{841FDCDD-DA89-E248-94CA-2E3164AA186B}"/>
                </a:ext>
              </a:extLst>
            </p:cNvPr>
            <p:cNvSpPr/>
            <p:nvPr/>
          </p:nvSpPr>
          <p:spPr>
            <a:xfrm>
              <a:off x="7699239" y="2719580"/>
              <a:ext cx="1928070" cy="1488352"/>
            </a:xfrm>
            <a:prstGeom prst="ellipse">
              <a:avLst/>
            </a:prstGeom>
            <a:solidFill>
              <a:schemeClr val="accent6">
                <a:lumMod val="20000"/>
                <a:lumOff val="8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pic>
          <p:nvPicPr>
            <p:cNvPr id="47" name="Gráfico 46" descr="Hombre">
              <a:extLst>
                <a:ext uri="{FF2B5EF4-FFF2-40B4-BE49-F238E27FC236}">
                  <a16:creationId xmlns:a16="http://schemas.microsoft.com/office/drawing/2014/main" id="{20A7FBFA-DADE-4742-9EE8-E695814B889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675454" y="3136326"/>
              <a:ext cx="440668" cy="440668"/>
            </a:xfrm>
            <a:prstGeom prst="rect">
              <a:avLst/>
            </a:prstGeom>
          </p:spPr>
        </p:pic>
        <p:pic>
          <p:nvPicPr>
            <p:cNvPr id="48" name="Gráfico 47" descr="Hombre">
              <a:extLst>
                <a:ext uri="{FF2B5EF4-FFF2-40B4-BE49-F238E27FC236}">
                  <a16:creationId xmlns:a16="http://schemas.microsoft.com/office/drawing/2014/main" id="{E503C83D-3863-594A-A397-FDD1B09BC30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919573" y="2927378"/>
              <a:ext cx="440668" cy="440668"/>
            </a:xfrm>
            <a:prstGeom prst="rect">
              <a:avLst/>
            </a:prstGeom>
          </p:spPr>
        </p:pic>
        <p:pic>
          <p:nvPicPr>
            <p:cNvPr id="49" name="Gráfico 48" descr="Hombre">
              <a:extLst>
                <a:ext uri="{FF2B5EF4-FFF2-40B4-BE49-F238E27FC236}">
                  <a16:creationId xmlns:a16="http://schemas.microsoft.com/office/drawing/2014/main" id="{538B1BE4-DD67-5242-928E-1C00BD2F92C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339600" y="2798509"/>
              <a:ext cx="440668" cy="440668"/>
            </a:xfrm>
            <a:prstGeom prst="rect">
              <a:avLst/>
            </a:prstGeom>
          </p:spPr>
        </p:pic>
        <p:pic>
          <p:nvPicPr>
            <p:cNvPr id="50" name="Gráfico 49" descr="Hombre">
              <a:extLst>
                <a:ext uri="{FF2B5EF4-FFF2-40B4-BE49-F238E27FC236}">
                  <a16:creationId xmlns:a16="http://schemas.microsoft.com/office/drawing/2014/main" id="{2F43BDF6-79C1-B842-A922-F4FC1FB0432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585922" y="2797966"/>
              <a:ext cx="440668" cy="440668"/>
            </a:xfrm>
            <a:prstGeom prst="rect">
              <a:avLst/>
            </a:prstGeom>
          </p:spPr>
        </p:pic>
        <p:pic>
          <p:nvPicPr>
            <p:cNvPr id="51" name="Gráfico 50" descr="Hombre">
              <a:extLst>
                <a:ext uri="{FF2B5EF4-FFF2-40B4-BE49-F238E27FC236}">
                  <a16:creationId xmlns:a16="http://schemas.microsoft.com/office/drawing/2014/main" id="{1716D65D-1DA9-9346-9409-CDF741DB9C9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907462" y="2937910"/>
              <a:ext cx="440668" cy="440668"/>
            </a:xfrm>
            <a:prstGeom prst="rect">
              <a:avLst/>
            </a:prstGeom>
          </p:spPr>
        </p:pic>
        <p:pic>
          <p:nvPicPr>
            <p:cNvPr id="52" name="Gráfico 51" descr="Hombre">
              <a:extLst>
                <a:ext uri="{FF2B5EF4-FFF2-40B4-BE49-F238E27FC236}">
                  <a16:creationId xmlns:a16="http://schemas.microsoft.com/office/drawing/2014/main" id="{525A9888-09C5-BD4A-B91B-15EDCAC7BA8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115089" y="3184354"/>
              <a:ext cx="440668" cy="440668"/>
            </a:xfrm>
            <a:prstGeom prst="rect">
              <a:avLst/>
            </a:prstGeom>
          </p:spPr>
        </p:pic>
        <p:pic>
          <p:nvPicPr>
            <p:cNvPr id="53" name="Gráfico 52" descr="Hombre">
              <a:extLst>
                <a:ext uri="{FF2B5EF4-FFF2-40B4-BE49-F238E27FC236}">
                  <a16:creationId xmlns:a16="http://schemas.microsoft.com/office/drawing/2014/main" id="{A614B739-705C-8D4B-B122-AD8CE5949DD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839321" y="3527032"/>
              <a:ext cx="440668" cy="440668"/>
            </a:xfrm>
            <a:prstGeom prst="rect">
              <a:avLst/>
            </a:prstGeom>
          </p:spPr>
        </p:pic>
        <p:pic>
          <p:nvPicPr>
            <p:cNvPr id="54" name="Gráfico 53" descr="Hombre">
              <a:extLst>
                <a:ext uri="{FF2B5EF4-FFF2-40B4-BE49-F238E27FC236}">
                  <a16:creationId xmlns:a16="http://schemas.microsoft.com/office/drawing/2014/main" id="{7D21D62A-1B58-AC46-A9C5-FA20CA5C759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547227" y="3282343"/>
              <a:ext cx="440668" cy="440668"/>
            </a:xfrm>
            <a:prstGeom prst="rect">
              <a:avLst/>
            </a:prstGeom>
          </p:spPr>
        </p:pic>
        <p:pic>
          <p:nvPicPr>
            <p:cNvPr id="55" name="Gráfico 54" descr="Hombre">
              <a:extLst>
                <a:ext uri="{FF2B5EF4-FFF2-40B4-BE49-F238E27FC236}">
                  <a16:creationId xmlns:a16="http://schemas.microsoft.com/office/drawing/2014/main" id="{5A335803-33C4-9842-A11F-6A72FA94E91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347252" y="3622657"/>
              <a:ext cx="440668" cy="440668"/>
            </a:xfrm>
            <a:prstGeom prst="rect">
              <a:avLst/>
            </a:prstGeom>
          </p:spPr>
        </p:pic>
        <p:pic>
          <p:nvPicPr>
            <p:cNvPr id="56" name="Gráfico 55" descr="Hombre">
              <a:extLst>
                <a:ext uri="{FF2B5EF4-FFF2-40B4-BE49-F238E27FC236}">
                  <a16:creationId xmlns:a16="http://schemas.microsoft.com/office/drawing/2014/main" id="{637DEAA7-5E71-704F-BB68-3E4F32415D4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933463" y="3456741"/>
              <a:ext cx="440668" cy="440668"/>
            </a:xfrm>
            <a:prstGeom prst="rect">
              <a:avLst/>
            </a:prstGeom>
          </p:spPr>
        </p:pic>
        <p:pic>
          <p:nvPicPr>
            <p:cNvPr id="57" name="Gráfico 56" descr="Hombre">
              <a:extLst>
                <a:ext uri="{FF2B5EF4-FFF2-40B4-BE49-F238E27FC236}">
                  <a16:creationId xmlns:a16="http://schemas.microsoft.com/office/drawing/2014/main" id="{A626E699-CAC4-7B46-B053-32540DC1517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200588" y="3175353"/>
              <a:ext cx="440668" cy="440668"/>
            </a:xfrm>
            <a:prstGeom prst="rect">
              <a:avLst/>
            </a:prstGeom>
          </p:spPr>
        </p:pic>
      </p:grpSp>
      <mc:AlternateContent xmlns:mc="http://schemas.openxmlformats.org/markup-compatibility/2006" xmlns:a14="http://schemas.microsoft.com/office/drawing/2010/main">
        <mc:Choice Requires="a14">
          <p:sp>
            <p:nvSpPr>
              <p:cNvPr id="58" name="CuadroTexto 57">
                <a:extLst>
                  <a:ext uri="{FF2B5EF4-FFF2-40B4-BE49-F238E27FC236}">
                    <a16:creationId xmlns:a16="http://schemas.microsoft.com/office/drawing/2014/main" id="{FEAD3CB8-3358-1441-9222-E3278BE14356}"/>
                  </a:ext>
                </a:extLst>
              </p:cNvPr>
              <p:cNvSpPr txBox="1"/>
              <p:nvPr/>
            </p:nvSpPr>
            <p:spPr>
              <a:xfrm>
                <a:off x="6430269" y="4437073"/>
                <a:ext cx="151452"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CL" i="1" smtClean="0">
                          <a:latin typeface="Cambria Math" panose="02040503050406030204" pitchFamily="18" charset="0"/>
                        </a:rPr>
                        <m:t>⋮</m:t>
                      </m:r>
                    </m:oMath>
                  </m:oMathPara>
                </a14:m>
                <a:endParaRPr lang="es-ES" dirty="0"/>
              </a:p>
              <a:p>
                <a:endParaRPr lang="es-CL" dirty="0"/>
              </a:p>
            </p:txBody>
          </p:sp>
        </mc:Choice>
        <mc:Fallback xmlns="">
          <p:sp>
            <p:nvSpPr>
              <p:cNvPr id="58" name="CuadroTexto 57">
                <a:extLst>
                  <a:ext uri="{FF2B5EF4-FFF2-40B4-BE49-F238E27FC236}">
                    <a16:creationId xmlns:a16="http://schemas.microsoft.com/office/drawing/2014/main" id="{FEAD3CB8-3358-1441-9222-E3278BE14356}"/>
                  </a:ext>
                </a:extLst>
              </p:cNvPr>
              <p:cNvSpPr txBox="1">
                <a:spLocks noRot="1" noChangeAspect="1" noMove="1" noResize="1" noEditPoints="1" noAdjustHandles="1" noChangeArrowheads="1" noChangeShapeType="1" noTextEdit="1"/>
              </p:cNvSpPr>
              <p:nvPr/>
            </p:nvSpPr>
            <p:spPr>
              <a:xfrm>
                <a:off x="6430269" y="4437073"/>
                <a:ext cx="151452" cy="553998"/>
              </a:xfrm>
              <a:prstGeom prst="rect">
                <a:avLst/>
              </a:prstGeom>
              <a:blipFill>
                <a:blip r:embed="rId4"/>
                <a:stretch>
                  <a:fillRect l="-23077" r="-15385"/>
                </a:stretch>
              </a:blipFill>
            </p:spPr>
            <p:txBody>
              <a:bodyPr/>
              <a:lstStyle/>
              <a:p>
                <a:r>
                  <a:rPr lang="es-CL">
                    <a:noFill/>
                  </a:rPr>
                  <a:t> </a:t>
                </a:r>
              </a:p>
            </p:txBody>
          </p:sp>
        </mc:Fallback>
      </mc:AlternateContent>
      <mc:AlternateContent xmlns:mc="http://schemas.openxmlformats.org/markup-compatibility/2006" xmlns:a14="http://schemas.microsoft.com/office/drawing/2010/main">
        <mc:Choice Requires="a14">
          <p:sp>
            <p:nvSpPr>
              <p:cNvPr id="59" name="CuadroTexto 58">
                <a:extLst>
                  <a:ext uri="{FF2B5EF4-FFF2-40B4-BE49-F238E27FC236}">
                    <a16:creationId xmlns:a16="http://schemas.microsoft.com/office/drawing/2014/main" id="{8AF669F8-456C-3249-85FD-C760F35424B7}"/>
                  </a:ext>
                </a:extLst>
              </p:cNvPr>
              <p:cNvSpPr txBox="1"/>
              <p:nvPr/>
            </p:nvSpPr>
            <p:spPr>
              <a:xfrm>
                <a:off x="4972148" y="2543044"/>
                <a:ext cx="414601"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CL" sz="2000" b="1" i="1" smtClean="0">
                              <a:latin typeface="Cambria Math" panose="02040503050406030204" pitchFamily="18" charset="0"/>
                            </a:rPr>
                          </m:ctrlPr>
                        </m:sSubPr>
                        <m:e>
                          <m:r>
                            <a:rPr lang="es-ES" sz="2000" b="1" i="1" smtClean="0">
                              <a:latin typeface="Cambria Math" panose="02040503050406030204" pitchFamily="18" charset="0"/>
                            </a:rPr>
                            <m:t>𝑴</m:t>
                          </m:r>
                        </m:e>
                        <m:sub>
                          <m:r>
                            <a:rPr lang="es-ES" sz="2000" b="1" i="1" smtClean="0">
                              <a:latin typeface="Cambria Math" panose="02040503050406030204" pitchFamily="18" charset="0"/>
                            </a:rPr>
                            <m:t>𝟏</m:t>
                          </m:r>
                        </m:sub>
                      </m:sSub>
                    </m:oMath>
                  </m:oMathPara>
                </a14:m>
                <a:endParaRPr lang="es-CL" sz="2000" b="1" dirty="0"/>
              </a:p>
            </p:txBody>
          </p:sp>
        </mc:Choice>
        <mc:Fallback xmlns="">
          <p:sp>
            <p:nvSpPr>
              <p:cNvPr id="59" name="CuadroTexto 58">
                <a:extLst>
                  <a:ext uri="{FF2B5EF4-FFF2-40B4-BE49-F238E27FC236}">
                    <a16:creationId xmlns:a16="http://schemas.microsoft.com/office/drawing/2014/main" id="{8AF669F8-456C-3249-85FD-C760F35424B7}"/>
                  </a:ext>
                </a:extLst>
              </p:cNvPr>
              <p:cNvSpPr txBox="1">
                <a:spLocks noRot="1" noChangeAspect="1" noMove="1" noResize="1" noEditPoints="1" noAdjustHandles="1" noChangeArrowheads="1" noChangeShapeType="1" noTextEdit="1"/>
              </p:cNvSpPr>
              <p:nvPr/>
            </p:nvSpPr>
            <p:spPr>
              <a:xfrm>
                <a:off x="4972148" y="2543044"/>
                <a:ext cx="414601" cy="307777"/>
              </a:xfrm>
              <a:prstGeom prst="rect">
                <a:avLst/>
              </a:prstGeom>
              <a:blipFill>
                <a:blip r:embed="rId5"/>
                <a:stretch>
                  <a:fillRect l="-11765" r="-5882" b="-16000"/>
                </a:stretch>
              </a:blipFill>
            </p:spPr>
            <p:txBody>
              <a:bodyPr/>
              <a:lstStyle/>
              <a:p>
                <a:r>
                  <a:rPr lang="es-CL">
                    <a:noFill/>
                  </a:rPr>
                  <a:t> </a:t>
                </a:r>
              </a:p>
            </p:txBody>
          </p:sp>
        </mc:Fallback>
      </mc:AlternateContent>
      <mc:AlternateContent xmlns:mc="http://schemas.openxmlformats.org/markup-compatibility/2006" xmlns:a14="http://schemas.microsoft.com/office/drawing/2010/main">
        <mc:Choice Requires="a14">
          <p:sp>
            <p:nvSpPr>
              <p:cNvPr id="60" name="CuadroTexto 59">
                <a:extLst>
                  <a:ext uri="{FF2B5EF4-FFF2-40B4-BE49-F238E27FC236}">
                    <a16:creationId xmlns:a16="http://schemas.microsoft.com/office/drawing/2014/main" id="{4C40C3E2-873C-364D-AEE7-793C8758C84B}"/>
                  </a:ext>
                </a:extLst>
              </p:cNvPr>
              <p:cNvSpPr txBox="1"/>
              <p:nvPr/>
            </p:nvSpPr>
            <p:spPr>
              <a:xfrm>
                <a:off x="4986895" y="3557685"/>
                <a:ext cx="414601"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CL" sz="2000" b="1" i="1" smtClean="0">
                              <a:latin typeface="Cambria Math" panose="02040503050406030204" pitchFamily="18" charset="0"/>
                            </a:rPr>
                          </m:ctrlPr>
                        </m:sSubPr>
                        <m:e>
                          <m:r>
                            <a:rPr lang="es-ES" sz="2000" b="1" i="1" smtClean="0">
                              <a:latin typeface="Cambria Math" panose="02040503050406030204" pitchFamily="18" charset="0"/>
                            </a:rPr>
                            <m:t>𝑴</m:t>
                          </m:r>
                        </m:e>
                        <m:sub>
                          <m:r>
                            <a:rPr lang="es-ES" sz="2000" b="1" i="1" smtClean="0">
                              <a:latin typeface="Cambria Math" panose="02040503050406030204" pitchFamily="18" charset="0"/>
                            </a:rPr>
                            <m:t>𝟐</m:t>
                          </m:r>
                        </m:sub>
                      </m:sSub>
                    </m:oMath>
                  </m:oMathPara>
                </a14:m>
                <a:endParaRPr lang="es-CL" sz="2000" b="1" dirty="0"/>
              </a:p>
            </p:txBody>
          </p:sp>
        </mc:Choice>
        <mc:Fallback xmlns="">
          <p:sp>
            <p:nvSpPr>
              <p:cNvPr id="60" name="CuadroTexto 59">
                <a:extLst>
                  <a:ext uri="{FF2B5EF4-FFF2-40B4-BE49-F238E27FC236}">
                    <a16:creationId xmlns:a16="http://schemas.microsoft.com/office/drawing/2014/main" id="{4C40C3E2-873C-364D-AEE7-793C8758C84B}"/>
                  </a:ext>
                </a:extLst>
              </p:cNvPr>
              <p:cNvSpPr txBox="1">
                <a:spLocks noRot="1" noChangeAspect="1" noMove="1" noResize="1" noEditPoints="1" noAdjustHandles="1" noChangeArrowheads="1" noChangeShapeType="1" noTextEdit="1"/>
              </p:cNvSpPr>
              <p:nvPr/>
            </p:nvSpPr>
            <p:spPr>
              <a:xfrm>
                <a:off x="4986895" y="3557685"/>
                <a:ext cx="414601" cy="307777"/>
              </a:xfrm>
              <a:prstGeom prst="rect">
                <a:avLst/>
              </a:prstGeom>
              <a:blipFill>
                <a:blip r:embed="rId6"/>
                <a:stretch>
                  <a:fillRect l="-11765" r="-5882" b="-16000"/>
                </a:stretch>
              </a:blipFill>
            </p:spPr>
            <p:txBody>
              <a:bodyPr/>
              <a:lstStyle/>
              <a:p>
                <a:r>
                  <a:rPr lang="es-CL">
                    <a:noFill/>
                  </a:rPr>
                  <a:t> </a:t>
                </a:r>
              </a:p>
            </p:txBody>
          </p:sp>
        </mc:Fallback>
      </mc:AlternateContent>
      <mc:AlternateContent xmlns:mc="http://schemas.openxmlformats.org/markup-compatibility/2006" xmlns:a14="http://schemas.microsoft.com/office/drawing/2010/main">
        <mc:Choice Requires="a14">
          <p:sp>
            <p:nvSpPr>
              <p:cNvPr id="61" name="CuadroTexto 60">
                <a:extLst>
                  <a:ext uri="{FF2B5EF4-FFF2-40B4-BE49-F238E27FC236}">
                    <a16:creationId xmlns:a16="http://schemas.microsoft.com/office/drawing/2014/main" id="{99846734-BE6E-2743-AF82-8BF757B17881}"/>
                  </a:ext>
                </a:extLst>
              </p:cNvPr>
              <p:cNvSpPr txBox="1"/>
              <p:nvPr/>
            </p:nvSpPr>
            <p:spPr>
              <a:xfrm>
                <a:off x="4924555" y="5275798"/>
                <a:ext cx="374525" cy="336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CL" sz="2000" b="1" i="1" smtClean="0">
                              <a:latin typeface="Cambria Math" panose="02040503050406030204" pitchFamily="18" charset="0"/>
                            </a:rPr>
                          </m:ctrlPr>
                        </m:sSubPr>
                        <m:e>
                          <m:r>
                            <a:rPr lang="es-ES" sz="2000" b="1" i="1" smtClean="0">
                              <a:latin typeface="Cambria Math" panose="02040503050406030204" pitchFamily="18" charset="0"/>
                            </a:rPr>
                            <m:t>𝑴</m:t>
                          </m:r>
                        </m:e>
                        <m:sub>
                          <m:r>
                            <a:rPr lang="es-ES" sz="2000" b="1" i="1" smtClean="0">
                              <a:latin typeface="Cambria Math" panose="02040503050406030204" pitchFamily="18" charset="0"/>
                            </a:rPr>
                            <m:t>𝒋</m:t>
                          </m:r>
                        </m:sub>
                      </m:sSub>
                    </m:oMath>
                  </m:oMathPara>
                </a14:m>
                <a:endParaRPr lang="es-CL" sz="2000" b="1" dirty="0"/>
              </a:p>
            </p:txBody>
          </p:sp>
        </mc:Choice>
        <mc:Fallback xmlns="">
          <p:sp>
            <p:nvSpPr>
              <p:cNvPr id="61" name="CuadroTexto 60">
                <a:extLst>
                  <a:ext uri="{FF2B5EF4-FFF2-40B4-BE49-F238E27FC236}">
                    <a16:creationId xmlns:a16="http://schemas.microsoft.com/office/drawing/2014/main" id="{99846734-BE6E-2743-AF82-8BF757B17881}"/>
                  </a:ext>
                </a:extLst>
              </p:cNvPr>
              <p:cNvSpPr txBox="1">
                <a:spLocks noRot="1" noChangeAspect="1" noMove="1" noResize="1" noEditPoints="1" noAdjustHandles="1" noChangeArrowheads="1" noChangeShapeType="1" noTextEdit="1"/>
              </p:cNvSpPr>
              <p:nvPr/>
            </p:nvSpPr>
            <p:spPr>
              <a:xfrm>
                <a:off x="4924555" y="5275798"/>
                <a:ext cx="374525" cy="336887"/>
              </a:xfrm>
              <a:prstGeom prst="rect">
                <a:avLst/>
              </a:prstGeom>
              <a:blipFill>
                <a:blip r:embed="rId7"/>
                <a:stretch>
                  <a:fillRect l="-12903" r="-9677" b="-21429"/>
                </a:stretch>
              </a:blipFill>
            </p:spPr>
            <p:txBody>
              <a:bodyPr/>
              <a:lstStyle/>
              <a:p>
                <a:r>
                  <a:rPr lang="es-CL">
                    <a:noFill/>
                  </a:rPr>
                  <a:t> </a:t>
                </a:r>
              </a:p>
            </p:txBody>
          </p:sp>
        </mc:Fallback>
      </mc:AlternateContent>
      <p:cxnSp>
        <p:nvCxnSpPr>
          <p:cNvPr id="62" name="Conector recto de flecha 61">
            <a:extLst>
              <a:ext uri="{FF2B5EF4-FFF2-40B4-BE49-F238E27FC236}">
                <a16:creationId xmlns:a16="http://schemas.microsoft.com/office/drawing/2014/main" id="{B06DB953-1B28-DA41-92A9-0761DD29AFAC}"/>
              </a:ext>
            </a:extLst>
          </p:cNvPr>
          <p:cNvCxnSpPr/>
          <p:nvPr/>
        </p:nvCxnSpPr>
        <p:spPr>
          <a:xfrm>
            <a:off x="7077222" y="2648285"/>
            <a:ext cx="778933" cy="0"/>
          </a:xfrm>
          <a:prstGeom prst="straightConnector1">
            <a:avLst/>
          </a:prstGeom>
          <a:ln w="1905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3" name="Conector recto de flecha 62">
            <a:extLst>
              <a:ext uri="{FF2B5EF4-FFF2-40B4-BE49-F238E27FC236}">
                <a16:creationId xmlns:a16="http://schemas.microsoft.com/office/drawing/2014/main" id="{59D94F7D-6571-7A49-B50E-2884189C8ACA}"/>
              </a:ext>
            </a:extLst>
          </p:cNvPr>
          <p:cNvCxnSpPr/>
          <p:nvPr/>
        </p:nvCxnSpPr>
        <p:spPr>
          <a:xfrm>
            <a:off x="7094155" y="3647444"/>
            <a:ext cx="778933" cy="0"/>
          </a:xfrm>
          <a:prstGeom prst="straightConnector1">
            <a:avLst/>
          </a:prstGeom>
          <a:ln w="1905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4" name="Conector recto de flecha 63">
            <a:extLst>
              <a:ext uri="{FF2B5EF4-FFF2-40B4-BE49-F238E27FC236}">
                <a16:creationId xmlns:a16="http://schemas.microsoft.com/office/drawing/2014/main" id="{7B8DD847-916A-0848-BC61-B1A70B86002D}"/>
              </a:ext>
            </a:extLst>
          </p:cNvPr>
          <p:cNvCxnSpPr/>
          <p:nvPr/>
        </p:nvCxnSpPr>
        <p:spPr>
          <a:xfrm>
            <a:off x="7111089" y="5441251"/>
            <a:ext cx="778933" cy="0"/>
          </a:xfrm>
          <a:prstGeom prst="straightConnector1">
            <a:avLst/>
          </a:prstGeom>
          <a:ln w="1905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5" name="CuadroTexto 64">
                <a:extLst>
                  <a:ext uri="{FF2B5EF4-FFF2-40B4-BE49-F238E27FC236}">
                    <a16:creationId xmlns:a16="http://schemas.microsoft.com/office/drawing/2014/main" id="{2B1238D4-6CC5-1C4F-BEA5-4AD8D9113B16}"/>
                  </a:ext>
                </a:extLst>
              </p:cNvPr>
              <p:cNvSpPr txBox="1"/>
              <p:nvPr/>
            </p:nvSpPr>
            <p:spPr>
              <a:xfrm>
                <a:off x="8052630" y="2489651"/>
                <a:ext cx="328039" cy="3077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CL" sz="2000" b="1" i="1" smtClean="0">
                              <a:latin typeface="Cambria Math" panose="02040503050406030204" pitchFamily="18" charset="0"/>
                            </a:rPr>
                          </m:ctrlPr>
                        </m:sSubPr>
                        <m:e>
                          <m:r>
                            <a:rPr lang="es-ES" sz="2000" b="1" i="1" smtClean="0">
                              <a:latin typeface="Cambria Math" panose="02040503050406030204" pitchFamily="18" charset="0"/>
                            </a:rPr>
                            <m:t>𝒑</m:t>
                          </m:r>
                        </m:e>
                        <m:sub>
                          <m:r>
                            <a:rPr lang="es-ES" sz="2000" b="1" i="1" smtClean="0">
                              <a:latin typeface="Cambria Math" panose="02040503050406030204" pitchFamily="18" charset="0"/>
                            </a:rPr>
                            <m:t>𝟏</m:t>
                          </m:r>
                        </m:sub>
                      </m:sSub>
                    </m:oMath>
                  </m:oMathPara>
                </a14:m>
                <a:endParaRPr lang="es-CL" sz="2000" b="1" dirty="0"/>
              </a:p>
            </p:txBody>
          </p:sp>
        </mc:Choice>
        <mc:Fallback xmlns="">
          <p:sp>
            <p:nvSpPr>
              <p:cNvPr id="65" name="CuadroTexto 64">
                <a:extLst>
                  <a:ext uri="{FF2B5EF4-FFF2-40B4-BE49-F238E27FC236}">
                    <a16:creationId xmlns:a16="http://schemas.microsoft.com/office/drawing/2014/main" id="{2B1238D4-6CC5-1C4F-BEA5-4AD8D9113B16}"/>
                  </a:ext>
                </a:extLst>
              </p:cNvPr>
              <p:cNvSpPr txBox="1">
                <a:spLocks noRot="1" noChangeAspect="1" noMove="1" noResize="1" noEditPoints="1" noAdjustHandles="1" noChangeArrowheads="1" noChangeShapeType="1" noTextEdit="1"/>
              </p:cNvSpPr>
              <p:nvPr/>
            </p:nvSpPr>
            <p:spPr>
              <a:xfrm>
                <a:off x="8052630" y="2489651"/>
                <a:ext cx="328039" cy="307777"/>
              </a:xfrm>
              <a:prstGeom prst="rect">
                <a:avLst/>
              </a:prstGeom>
              <a:blipFill>
                <a:blip r:embed="rId8"/>
                <a:stretch>
                  <a:fillRect l="-23077" r="-11538" b="-23077"/>
                </a:stretch>
              </a:blipFill>
            </p:spPr>
            <p:txBody>
              <a:bodyPr/>
              <a:lstStyle/>
              <a:p>
                <a:r>
                  <a:rPr lang="es-CL">
                    <a:noFill/>
                  </a:rPr>
                  <a:t> </a:t>
                </a:r>
              </a:p>
            </p:txBody>
          </p:sp>
        </mc:Fallback>
      </mc:AlternateContent>
      <p:grpSp>
        <p:nvGrpSpPr>
          <p:cNvPr id="71" name="Grupo 70">
            <a:extLst>
              <a:ext uri="{FF2B5EF4-FFF2-40B4-BE49-F238E27FC236}">
                <a16:creationId xmlns:a16="http://schemas.microsoft.com/office/drawing/2014/main" id="{27759659-4362-1548-AE99-04CBAD125774}"/>
              </a:ext>
            </a:extLst>
          </p:cNvPr>
          <p:cNvGrpSpPr/>
          <p:nvPr/>
        </p:nvGrpSpPr>
        <p:grpSpPr>
          <a:xfrm>
            <a:off x="1387892" y="2823380"/>
            <a:ext cx="2754599" cy="2211029"/>
            <a:chOff x="2634942" y="2128621"/>
            <a:chExt cx="3039094" cy="2650921"/>
          </a:xfrm>
        </p:grpSpPr>
        <p:sp>
          <p:nvSpPr>
            <p:cNvPr id="72" name="Elipse 71">
              <a:extLst>
                <a:ext uri="{FF2B5EF4-FFF2-40B4-BE49-F238E27FC236}">
                  <a16:creationId xmlns:a16="http://schemas.microsoft.com/office/drawing/2014/main" id="{760884C7-5BDB-354E-8D73-C898B62DE53C}"/>
                </a:ext>
              </a:extLst>
            </p:cNvPr>
            <p:cNvSpPr/>
            <p:nvPr/>
          </p:nvSpPr>
          <p:spPr>
            <a:xfrm>
              <a:off x="2689614" y="2128621"/>
              <a:ext cx="2961314" cy="2650921"/>
            </a:xfrm>
            <a:prstGeom prst="ellipse">
              <a:avLst/>
            </a:prstGeom>
            <a:solidFill>
              <a:schemeClr val="accent6">
                <a:lumMod val="20000"/>
                <a:lumOff val="8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pic>
          <p:nvPicPr>
            <p:cNvPr id="73" name="Gráfico 72" descr="Hombre">
              <a:extLst>
                <a:ext uri="{FF2B5EF4-FFF2-40B4-BE49-F238E27FC236}">
                  <a16:creationId xmlns:a16="http://schemas.microsoft.com/office/drawing/2014/main" id="{7CFD31E3-80C2-5649-BF3C-FDBE9E60A8A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328576" y="2403457"/>
              <a:ext cx="440668" cy="440668"/>
            </a:xfrm>
            <a:prstGeom prst="rect">
              <a:avLst/>
            </a:prstGeom>
          </p:spPr>
        </p:pic>
        <p:pic>
          <p:nvPicPr>
            <p:cNvPr id="74" name="Gráfico 73" descr="Hombre">
              <a:extLst>
                <a:ext uri="{FF2B5EF4-FFF2-40B4-BE49-F238E27FC236}">
                  <a16:creationId xmlns:a16="http://schemas.microsoft.com/office/drawing/2014/main" id="{95352F49-A917-DC46-B519-07AD70D8747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480976" y="2555857"/>
              <a:ext cx="440668" cy="440668"/>
            </a:xfrm>
            <a:prstGeom prst="rect">
              <a:avLst/>
            </a:prstGeom>
          </p:spPr>
        </p:pic>
        <p:pic>
          <p:nvPicPr>
            <p:cNvPr id="75" name="Gráfico 74" descr="Hombre">
              <a:extLst>
                <a:ext uri="{FF2B5EF4-FFF2-40B4-BE49-F238E27FC236}">
                  <a16:creationId xmlns:a16="http://schemas.microsoft.com/office/drawing/2014/main" id="{1B6E81EA-70C6-7147-B132-D069BCDE56B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633376" y="2708257"/>
              <a:ext cx="440668" cy="440668"/>
            </a:xfrm>
            <a:prstGeom prst="rect">
              <a:avLst/>
            </a:prstGeom>
          </p:spPr>
        </p:pic>
        <p:pic>
          <p:nvPicPr>
            <p:cNvPr id="76" name="Gráfico 75" descr="Hombre">
              <a:extLst>
                <a:ext uri="{FF2B5EF4-FFF2-40B4-BE49-F238E27FC236}">
                  <a16:creationId xmlns:a16="http://schemas.microsoft.com/office/drawing/2014/main" id="{9DA964D5-0231-E44C-BFB4-49251412717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785776" y="2860657"/>
              <a:ext cx="440668" cy="440668"/>
            </a:xfrm>
            <a:prstGeom prst="rect">
              <a:avLst/>
            </a:prstGeom>
          </p:spPr>
        </p:pic>
        <p:pic>
          <p:nvPicPr>
            <p:cNvPr id="77" name="Gráfico 76" descr="Hombre">
              <a:extLst>
                <a:ext uri="{FF2B5EF4-FFF2-40B4-BE49-F238E27FC236}">
                  <a16:creationId xmlns:a16="http://schemas.microsoft.com/office/drawing/2014/main" id="{8A8F2413-0F37-D546-8E69-A8F818B4561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938176" y="3013057"/>
              <a:ext cx="440668" cy="440668"/>
            </a:xfrm>
            <a:prstGeom prst="rect">
              <a:avLst/>
            </a:prstGeom>
          </p:spPr>
        </p:pic>
        <p:pic>
          <p:nvPicPr>
            <p:cNvPr id="78" name="Gráfico 77" descr="Hombre">
              <a:extLst>
                <a:ext uri="{FF2B5EF4-FFF2-40B4-BE49-F238E27FC236}">
                  <a16:creationId xmlns:a16="http://schemas.microsoft.com/office/drawing/2014/main" id="{20EF626B-5AEA-4D42-A8CA-98BF4E9B3F8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090576" y="3165457"/>
              <a:ext cx="440668" cy="440668"/>
            </a:xfrm>
            <a:prstGeom prst="rect">
              <a:avLst/>
            </a:prstGeom>
          </p:spPr>
        </p:pic>
        <p:pic>
          <p:nvPicPr>
            <p:cNvPr id="79" name="Gráfico 78" descr="Hombre">
              <a:extLst>
                <a:ext uri="{FF2B5EF4-FFF2-40B4-BE49-F238E27FC236}">
                  <a16:creationId xmlns:a16="http://schemas.microsoft.com/office/drawing/2014/main" id="{B15693BD-5D68-1E4F-A377-C5CF1211224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242976" y="3317857"/>
              <a:ext cx="440668" cy="440668"/>
            </a:xfrm>
            <a:prstGeom prst="rect">
              <a:avLst/>
            </a:prstGeom>
          </p:spPr>
        </p:pic>
        <p:pic>
          <p:nvPicPr>
            <p:cNvPr id="80" name="Gráfico 79" descr="Hombre">
              <a:extLst>
                <a:ext uri="{FF2B5EF4-FFF2-40B4-BE49-F238E27FC236}">
                  <a16:creationId xmlns:a16="http://schemas.microsoft.com/office/drawing/2014/main" id="{7020899E-E32A-2741-99C2-70AE9F83BBD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395376" y="3470257"/>
              <a:ext cx="440668" cy="440668"/>
            </a:xfrm>
            <a:prstGeom prst="rect">
              <a:avLst/>
            </a:prstGeom>
          </p:spPr>
        </p:pic>
        <p:pic>
          <p:nvPicPr>
            <p:cNvPr id="81" name="Gráfico 80" descr="Hombre">
              <a:extLst>
                <a:ext uri="{FF2B5EF4-FFF2-40B4-BE49-F238E27FC236}">
                  <a16:creationId xmlns:a16="http://schemas.microsoft.com/office/drawing/2014/main" id="{50F249A4-DCC8-F242-BD30-864ECA3C262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547776" y="3622657"/>
              <a:ext cx="440668" cy="440668"/>
            </a:xfrm>
            <a:prstGeom prst="rect">
              <a:avLst/>
            </a:prstGeom>
          </p:spPr>
        </p:pic>
        <p:pic>
          <p:nvPicPr>
            <p:cNvPr id="82" name="Gráfico 81" descr="Hombre">
              <a:extLst>
                <a:ext uri="{FF2B5EF4-FFF2-40B4-BE49-F238E27FC236}">
                  <a16:creationId xmlns:a16="http://schemas.microsoft.com/office/drawing/2014/main" id="{0A08578F-ECB5-6241-807A-FB611683AF0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700176" y="3775057"/>
              <a:ext cx="440668" cy="440668"/>
            </a:xfrm>
            <a:prstGeom prst="rect">
              <a:avLst/>
            </a:prstGeom>
          </p:spPr>
        </p:pic>
        <p:pic>
          <p:nvPicPr>
            <p:cNvPr id="83" name="Gráfico 82" descr="Hombre">
              <a:extLst>
                <a:ext uri="{FF2B5EF4-FFF2-40B4-BE49-F238E27FC236}">
                  <a16:creationId xmlns:a16="http://schemas.microsoft.com/office/drawing/2014/main" id="{999E3AD3-EFD9-004C-824A-85DBFFB6AC7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852576" y="3927457"/>
              <a:ext cx="440668" cy="440668"/>
            </a:xfrm>
            <a:prstGeom prst="rect">
              <a:avLst/>
            </a:prstGeom>
          </p:spPr>
        </p:pic>
        <p:pic>
          <p:nvPicPr>
            <p:cNvPr id="84" name="Gráfico 83" descr="Hombre">
              <a:extLst>
                <a:ext uri="{FF2B5EF4-FFF2-40B4-BE49-F238E27FC236}">
                  <a16:creationId xmlns:a16="http://schemas.microsoft.com/office/drawing/2014/main" id="{E9DBED7F-50FB-A84B-8E1B-25A58EB2C95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001529" y="2620515"/>
              <a:ext cx="440668" cy="440668"/>
            </a:xfrm>
            <a:prstGeom prst="rect">
              <a:avLst/>
            </a:prstGeom>
          </p:spPr>
        </p:pic>
        <p:pic>
          <p:nvPicPr>
            <p:cNvPr id="85" name="Gráfico 84" descr="Hombre">
              <a:extLst>
                <a:ext uri="{FF2B5EF4-FFF2-40B4-BE49-F238E27FC236}">
                  <a16:creationId xmlns:a16="http://schemas.microsoft.com/office/drawing/2014/main" id="{E170F4F8-3419-AE48-B518-127EFCB7E24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442197" y="3136326"/>
              <a:ext cx="440668" cy="440668"/>
            </a:xfrm>
            <a:prstGeom prst="rect">
              <a:avLst/>
            </a:prstGeom>
          </p:spPr>
        </p:pic>
        <p:pic>
          <p:nvPicPr>
            <p:cNvPr id="86" name="Gráfico 85" descr="Hombre">
              <a:extLst>
                <a:ext uri="{FF2B5EF4-FFF2-40B4-BE49-F238E27FC236}">
                  <a16:creationId xmlns:a16="http://schemas.microsoft.com/office/drawing/2014/main" id="{7CE9B092-EBE5-E145-90EF-B8ACB550E16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309147" y="2827516"/>
              <a:ext cx="440668" cy="440668"/>
            </a:xfrm>
            <a:prstGeom prst="rect">
              <a:avLst/>
            </a:prstGeom>
          </p:spPr>
        </p:pic>
        <p:pic>
          <p:nvPicPr>
            <p:cNvPr id="87" name="Gráfico 86" descr="Hombre">
              <a:extLst>
                <a:ext uri="{FF2B5EF4-FFF2-40B4-BE49-F238E27FC236}">
                  <a16:creationId xmlns:a16="http://schemas.microsoft.com/office/drawing/2014/main" id="{86189B7F-9DAD-D548-A4BA-DC4573EA098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560482" y="4112164"/>
              <a:ext cx="440668" cy="440668"/>
            </a:xfrm>
            <a:prstGeom prst="rect">
              <a:avLst/>
            </a:prstGeom>
          </p:spPr>
        </p:pic>
        <p:pic>
          <p:nvPicPr>
            <p:cNvPr id="88" name="Gráfico 87" descr="Hombre">
              <a:extLst>
                <a:ext uri="{FF2B5EF4-FFF2-40B4-BE49-F238E27FC236}">
                  <a16:creationId xmlns:a16="http://schemas.microsoft.com/office/drawing/2014/main" id="{046B0592-D380-4240-A71C-9E2E4B3F3A0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887908" y="3238634"/>
              <a:ext cx="440668" cy="440668"/>
            </a:xfrm>
            <a:prstGeom prst="rect">
              <a:avLst/>
            </a:prstGeom>
          </p:spPr>
        </p:pic>
        <p:pic>
          <p:nvPicPr>
            <p:cNvPr id="89" name="Gráfico 88" descr="Hombre">
              <a:extLst>
                <a:ext uri="{FF2B5EF4-FFF2-40B4-BE49-F238E27FC236}">
                  <a16:creationId xmlns:a16="http://schemas.microsoft.com/office/drawing/2014/main" id="{490CD032-E5EB-3746-B982-C7DF8172DC1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192708" y="3543434"/>
              <a:ext cx="440668" cy="440668"/>
            </a:xfrm>
            <a:prstGeom prst="rect">
              <a:avLst/>
            </a:prstGeom>
          </p:spPr>
        </p:pic>
        <p:pic>
          <p:nvPicPr>
            <p:cNvPr id="90" name="Gráfico 89" descr="Hombre">
              <a:extLst>
                <a:ext uri="{FF2B5EF4-FFF2-40B4-BE49-F238E27FC236}">
                  <a16:creationId xmlns:a16="http://schemas.microsoft.com/office/drawing/2014/main" id="{8556D115-3D46-DA4C-862D-FA354C8E552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345108" y="3695834"/>
              <a:ext cx="440668" cy="440668"/>
            </a:xfrm>
            <a:prstGeom prst="rect">
              <a:avLst/>
            </a:prstGeom>
          </p:spPr>
        </p:pic>
        <p:pic>
          <p:nvPicPr>
            <p:cNvPr id="91" name="Gráfico 90" descr="Hombre">
              <a:extLst>
                <a:ext uri="{FF2B5EF4-FFF2-40B4-BE49-F238E27FC236}">
                  <a16:creationId xmlns:a16="http://schemas.microsoft.com/office/drawing/2014/main" id="{112B044E-446E-1241-B0CB-39AE7F96495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497508" y="3848234"/>
              <a:ext cx="440668" cy="440668"/>
            </a:xfrm>
            <a:prstGeom prst="rect">
              <a:avLst/>
            </a:prstGeom>
          </p:spPr>
        </p:pic>
        <p:pic>
          <p:nvPicPr>
            <p:cNvPr id="92" name="Gráfico 91" descr="Hombre">
              <a:extLst>
                <a:ext uri="{FF2B5EF4-FFF2-40B4-BE49-F238E27FC236}">
                  <a16:creationId xmlns:a16="http://schemas.microsoft.com/office/drawing/2014/main" id="{8942946C-B875-CC4A-AAFD-4DC302FE257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649908" y="4000634"/>
              <a:ext cx="440668" cy="440668"/>
            </a:xfrm>
            <a:prstGeom prst="rect">
              <a:avLst/>
            </a:prstGeom>
          </p:spPr>
        </p:pic>
        <p:pic>
          <p:nvPicPr>
            <p:cNvPr id="93" name="Gráfico 92" descr="Hombre">
              <a:extLst>
                <a:ext uri="{FF2B5EF4-FFF2-40B4-BE49-F238E27FC236}">
                  <a16:creationId xmlns:a16="http://schemas.microsoft.com/office/drawing/2014/main" id="{A038A9AA-A4CB-504A-B5B7-919DCB40137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718375" y="2251057"/>
              <a:ext cx="440668" cy="440668"/>
            </a:xfrm>
            <a:prstGeom prst="rect">
              <a:avLst/>
            </a:prstGeom>
          </p:spPr>
        </p:pic>
        <p:pic>
          <p:nvPicPr>
            <p:cNvPr id="94" name="Gráfico 93" descr="Hombre">
              <a:extLst>
                <a:ext uri="{FF2B5EF4-FFF2-40B4-BE49-F238E27FC236}">
                  <a16:creationId xmlns:a16="http://schemas.microsoft.com/office/drawing/2014/main" id="{9B760890-3119-A540-BA50-DB82ACB65FC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023175" y="2555857"/>
              <a:ext cx="440668" cy="440668"/>
            </a:xfrm>
            <a:prstGeom prst="rect">
              <a:avLst/>
            </a:prstGeom>
          </p:spPr>
        </p:pic>
        <p:pic>
          <p:nvPicPr>
            <p:cNvPr id="95" name="Gráfico 94" descr="Hombre">
              <a:extLst>
                <a:ext uri="{FF2B5EF4-FFF2-40B4-BE49-F238E27FC236}">
                  <a16:creationId xmlns:a16="http://schemas.microsoft.com/office/drawing/2014/main" id="{22C2E644-E106-4C47-B633-08C00545614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175575" y="2708257"/>
              <a:ext cx="440668" cy="440668"/>
            </a:xfrm>
            <a:prstGeom prst="rect">
              <a:avLst/>
            </a:prstGeom>
          </p:spPr>
        </p:pic>
        <p:pic>
          <p:nvPicPr>
            <p:cNvPr id="96" name="Gráfico 95" descr="Hombre">
              <a:extLst>
                <a:ext uri="{FF2B5EF4-FFF2-40B4-BE49-F238E27FC236}">
                  <a16:creationId xmlns:a16="http://schemas.microsoft.com/office/drawing/2014/main" id="{F5F1F4A8-B7CC-514D-B252-F821AAB148D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327975" y="2860657"/>
              <a:ext cx="440668" cy="440668"/>
            </a:xfrm>
            <a:prstGeom prst="rect">
              <a:avLst/>
            </a:prstGeom>
          </p:spPr>
        </p:pic>
        <p:pic>
          <p:nvPicPr>
            <p:cNvPr id="97" name="Gráfico 96" descr="Hombre">
              <a:extLst>
                <a:ext uri="{FF2B5EF4-FFF2-40B4-BE49-F238E27FC236}">
                  <a16:creationId xmlns:a16="http://schemas.microsoft.com/office/drawing/2014/main" id="{FD5948C8-884B-134B-9C8A-F02488EBFF2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480375" y="3013057"/>
              <a:ext cx="440668" cy="440668"/>
            </a:xfrm>
            <a:prstGeom prst="rect">
              <a:avLst/>
            </a:prstGeom>
          </p:spPr>
        </p:pic>
        <p:pic>
          <p:nvPicPr>
            <p:cNvPr id="98" name="Gráfico 97" descr="Hombre">
              <a:extLst>
                <a:ext uri="{FF2B5EF4-FFF2-40B4-BE49-F238E27FC236}">
                  <a16:creationId xmlns:a16="http://schemas.microsoft.com/office/drawing/2014/main" id="{A603B746-102E-204D-A8AF-FDD7003A11D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378844" y="2296840"/>
              <a:ext cx="440668" cy="440668"/>
            </a:xfrm>
            <a:prstGeom prst="rect">
              <a:avLst/>
            </a:prstGeom>
          </p:spPr>
        </p:pic>
        <p:pic>
          <p:nvPicPr>
            <p:cNvPr id="99" name="Gráfico 98" descr="Hombre">
              <a:extLst>
                <a:ext uri="{FF2B5EF4-FFF2-40B4-BE49-F238E27FC236}">
                  <a16:creationId xmlns:a16="http://schemas.microsoft.com/office/drawing/2014/main" id="{BF1DC901-5226-ED4D-91A8-7639B122DC5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641042" y="2293415"/>
              <a:ext cx="440668" cy="440668"/>
            </a:xfrm>
            <a:prstGeom prst="rect">
              <a:avLst/>
            </a:prstGeom>
          </p:spPr>
        </p:pic>
        <p:pic>
          <p:nvPicPr>
            <p:cNvPr id="100" name="Gráfico 99" descr="Hombre">
              <a:extLst>
                <a:ext uri="{FF2B5EF4-FFF2-40B4-BE49-F238E27FC236}">
                  <a16:creationId xmlns:a16="http://schemas.microsoft.com/office/drawing/2014/main" id="{17B40117-D261-0B49-A577-E6CE5B1E62B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836044" y="2754040"/>
              <a:ext cx="440668" cy="440668"/>
            </a:xfrm>
            <a:prstGeom prst="rect">
              <a:avLst/>
            </a:prstGeom>
          </p:spPr>
        </p:pic>
        <p:pic>
          <p:nvPicPr>
            <p:cNvPr id="101" name="Gráfico 100" descr="Hombre">
              <a:extLst>
                <a:ext uri="{FF2B5EF4-FFF2-40B4-BE49-F238E27FC236}">
                  <a16:creationId xmlns:a16="http://schemas.microsoft.com/office/drawing/2014/main" id="{D97A5C96-09E1-4D41-99B2-166F762E57F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089234" y="2825031"/>
              <a:ext cx="440668" cy="440668"/>
            </a:xfrm>
            <a:prstGeom prst="rect">
              <a:avLst/>
            </a:prstGeom>
          </p:spPr>
        </p:pic>
        <p:pic>
          <p:nvPicPr>
            <p:cNvPr id="102" name="Gráfico 101" descr="Hombre">
              <a:extLst>
                <a:ext uri="{FF2B5EF4-FFF2-40B4-BE49-F238E27FC236}">
                  <a16:creationId xmlns:a16="http://schemas.microsoft.com/office/drawing/2014/main" id="{9DFDD658-C4E3-6A4F-8D5C-0239391A133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233368" y="3127945"/>
              <a:ext cx="440668" cy="440668"/>
            </a:xfrm>
            <a:prstGeom prst="rect">
              <a:avLst/>
            </a:prstGeom>
          </p:spPr>
        </p:pic>
        <p:pic>
          <p:nvPicPr>
            <p:cNvPr id="103" name="Gráfico 102" descr="Hombre">
              <a:extLst>
                <a:ext uri="{FF2B5EF4-FFF2-40B4-BE49-F238E27FC236}">
                  <a16:creationId xmlns:a16="http://schemas.microsoft.com/office/drawing/2014/main" id="{97A12331-7CE1-704B-8DD6-7A09EFBF874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631072" y="3350164"/>
              <a:ext cx="440668" cy="440668"/>
            </a:xfrm>
            <a:prstGeom prst="rect">
              <a:avLst/>
            </a:prstGeom>
          </p:spPr>
        </p:pic>
        <p:pic>
          <p:nvPicPr>
            <p:cNvPr id="104" name="Gráfico 103" descr="Hombre">
              <a:extLst>
                <a:ext uri="{FF2B5EF4-FFF2-40B4-BE49-F238E27FC236}">
                  <a16:creationId xmlns:a16="http://schemas.microsoft.com/office/drawing/2014/main" id="{D5EDFC2F-BD50-6344-904B-13A774F9F95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935872" y="3654964"/>
              <a:ext cx="440668" cy="440668"/>
            </a:xfrm>
            <a:prstGeom prst="rect">
              <a:avLst/>
            </a:prstGeom>
          </p:spPr>
        </p:pic>
        <p:pic>
          <p:nvPicPr>
            <p:cNvPr id="105" name="Gráfico 104" descr="Hombre">
              <a:extLst>
                <a:ext uri="{FF2B5EF4-FFF2-40B4-BE49-F238E27FC236}">
                  <a16:creationId xmlns:a16="http://schemas.microsoft.com/office/drawing/2014/main" id="{123565AD-09EB-FA4A-9188-75617883C11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088272" y="3807364"/>
              <a:ext cx="440668" cy="440668"/>
            </a:xfrm>
            <a:prstGeom prst="rect">
              <a:avLst/>
            </a:prstGeom>
          </p:spPr>
        </p:pic>
        <p:pic>
          <p:nvPicPr>
            <p:cNvPr id="106" name="Gráfico 105" descr="Hombre">
              <a:extLst>
                <a:ext uri="{FF2B5EF4-FFF2-40B4-BE49-F238E27FC236}">
                  <a16:creationId xmlns:a16="http://schemas.microsoft.com/office/drawing/2014/main" id="{C8668FC1-D841-9147-B3A0-4ECF8522BD2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240672" y="3959764"/>
              <a:ext cx="440668" cy="440668"/>
            </a:xfrm>
            <a:prstGeom prst="rect">
              <a:avLst/>
            </a:prstGeom>
          </p:spPr>
        </p:pic>
        <p:pic>
          <p:nvPicPr>
            <p:cNvPr id="107" name="Gráfico 106" descr="Hombre">
              <a:extLst>
                <a:ext uri="{FF2B5EF4-FFF2-40B4-BE49-F238E27FC236}">
                  <a16:creationId xmlns:a16="http://schemas.microsoft.com/office/drawing/2014/main" id="{46A981ED-DF86-FF4A-83D6-AD38651FF84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393072" y="4112164"/>
              <a:ext cx="440668" cy="440668"/>
            </a:xfrm>
            <a:prstGeom prst="rect">
              <a:avLst/>
            </a:prstGeom>
          </p:spPr>
        </p:pic>
        <p:pic>
          <p:nvPicPr>
            <p:cNvPr id="108" name="Gráfico 107" descr="Hombre">
              <a:extLst>
                <a:ext uri="{FF2B5EF4-FFF2-40B4-BE49-F238E27FC236}">
                  <a16:creationId xmlns:a16="http://schemas.microsoft.com/office/drawing/2014/main" id="{67385A1B-BBCE-BE4F-AA3B-EB098DEDDA3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112427" y="3543434"/>
              <a:ext cx="440668" cy="440668"/>
            </a:xfrm>
            <a:prstGeom prst="rect">
              <a:avLst/>
            </a:prstGeom>
          </p:spPr>
        </p:pic>
        <p:pic>
          <p:nvPicPr>
            <p:cNvPr id="109" name="Gráfico 108" descr="Hombre">
              <a:extLst>
                <a:ext uri="{FF2B5EF4-FFF2-40B4-BE49-F238E27FC236}">
                  <a16:creationId xmlns:a16="http://schemas.microsoft.com/office/drawing/2014/main" id="{3CB37B1A-8596-084F-9F6B-116C07C7407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868900" y="3335317"/>
              <a:ext cx="440668" cy="440668"/>
            </a:xfrm>
            <a:prstGeom prst="rect">
              <a:avLst/>
            </a:prstGeom>
          </p:spPr>
        </p:pic>
        <p:pic>
          <p:nvPicPr>
            <p:cNvPr id="110" name="Gráfico 109" descr="Hombre">
              <a:extLst>
                <a:ext uri="{FF2B5EF4-FFF2-40B4-BE49-F238E27FC236}">
                  <a16:creationId xmlns:a16="http://schemas.microsoft.com/office/drawing/2014/main" id="{0E393A73-C2F2-5A41-B7DE-F611661A049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867938" y="4210436"/>
              <a:ext cx="440668" cy="440668"/>
            </a:xfrm>
            <a:prstGeom prst="rect">
              <a:avLst/>
            </a:prstGeom>
          </p:spPr>
        </p:pic>
        <p:pic>
          <p:nvPicPr>
            <p:cNvPr id="111" name="Gráfico 110" descr="Hombre">
              <a:extLst>
                <a:ext uri="{FF2B5EF4-FFF2-40B4-BE49-F238E27FC236}">
                  <a16:creationId xmlns:a16="http://schemas.microsoft.com/office/drawing/2014/main" id="{CCD0A777-2067-634B-A79B-1CBBDAA9D3B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104043" y="4252379"/>
              <a:ext cx="440668" cy="440668"/>
            </a:xfrm>
            <a:prstGeom prst="rect">
              <a:avLst/>
            </a:prstGeom>
          </p:spPr>
        </p:pic>
        <p:pic>
          <p:nvPicPr>
            <p:cNvPr id="112" name="Gráfico 111" descr="Hombre">
              <a:extLst>
                <a:ext uri="{FF2B5EF4-FFF2-40B4-BE49-F238E27FC236}">
                  <a16:creationId xmlns:a16="http://schemas.microsoft.com/office/drawing/2014/main" id="{761936EC-F473-6349-932B-B7B67734B4B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997826" y="3917819"/>
              <a:ext cx="440668" cy="440668"/>
            </a:xfrm>
            <a:prstGeom prst="rect">
              <a:avLst/>
            </a:prstGeom>
          </p:spPr>
        </p:pic>
        <p:pic>
          <p:nvPicPr>
            <p:cNvPr id="113" name="Gráfico 112" descr="Hombre">
              <a:extLst>
                <a:ext uri="{FF2B5EF4-FFF2-40B4-BE49-F238E27FC236}">
                  <a16:creationId xmlns:a16="http://schemas.microsoft.com/office/drawing/2014/main" id="{B80B7D29-CFC8-2646-8FC0-9B0743BBD49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764930" y="3688250"/>
              <a:ext cx="440668" cy="440668"/>
            </a:xfrm>
            <a:prstGeom prst="rect">
              <a:avLst/>
            </a:prstGeom>
          </p:spPr>
        </p:pic>
        <p:pic>
          <p:nvPicPr>
            <p:cNvPr id="114" name="Gráfico 113" descr="Hombre">
              <a:extLst>
                <a:ext uri="{FF2B5EF4-FFF2-40B4-BE49-F238E27FC236}">
                  <a16:creationId xmlns:a16="http://schemas.microsoft.com/office/drawing/2014/main" id="{BE1A7C1B-15E4-8746-AD8E-BCF3850D7EB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302626" y="4128918"/>
              <a:ext cx="440668" cy="440668"/>
            </a:xfrm>
            <a:prstGeom prst="rect">
              <a:avLst/>
            </a:prstGeom>
          </p:spPr>
        </p:pic>
        <p:pic>
          <p:nvPicPr>
            <p:cNvPr id="115" name="Gráfico 114" descr="Hombre">
              <a:extLst>
                <a:ext uri="{FF2B5EF4-FFF2-40B4-BE49-F238E27FC236}">
                  <a16:creationId xmlns:a16="http://schemas.microsoft.com/office/drawing/2014/main" id="{AD905095-DF9B-F542-BD0D-8F9B004B485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34942" y="3288241"/>
              <a:ext cx="440668" cy="440668"/>
            </a:xfrm>
            <a:prstGeom prst="rect">
              <a:avLst/>
            </a:prstGeom>
          </p:spPr>
        </p:pic>
        <p:pic>
          <p:nvPicPr>
            <p:cNvPr id="116" name="Gráfico 115" descr="Hombre">
              <a:extLst>
                <a:ext uri="{FF2B5EF4-FFF2-40B4-BE49-F238E27FC236}">
                  <a16:creationId xmlns:a16="http://schemas.microsoft.com/office/drawing/2014/main" id="{EF9F7CA6-0580-E840-B060-34260C16106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784760" y="2850851"/>
              <a:ext cx="440668" cy="440668"/>
            </a:xfrm>
            <a:prstGeom prst="rect">
              <a:avLst/>
            </a:prstGeom>
          </p:spPr>
        </p:pic>
        <p:pic>
          <p:nvPicPr>
            <p:cNvPr id="117" name="Gráfico 116" descr="Hombre">
              <a:extLst>
                <a:ext uri="{FF2B5EF4-FFF2-40B4-BE49-F238E27FC236}">
                  <a16:creationId xmlns:a16="http://schemas.microsoft.com/office/drawing/2014/main" id="{A351CDD4-4BE7-8040-8858-6DE93DB7401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072933" y="2149281"/>
              <a:ext cx="440668" cy="440668"/>
            </a:xfrm>
            <a:prstGeom prst="rect">
              <a:avLst/>
            </a:prstGeom>
          </p:spPr>
        </p:pic>
        <p:pic>
          <p:nvPicPr>
            <p:cNvPr id="118" name="Gráfico 117" descr="Hombre">
              <a:extLst>
                <a:ext uri="{FF2B5EF4-FFF2-40B4-BE49-F238E27FC236}">
                  <a16:creationId xmlns:a16="http://schemas.microsoft.com/office/drawing/2014/main" id="{3D581527-29BF-DD44-A4DC-C4C9F4575D1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21283120">
              <a:off x="4557297" y="2634231"/>
              <a:ext cx="440668" cy="440668"/>
            </a:xfrm>
            <a:prstGeom prst="rect">
              <a:avLst/>
            </a:prstGeom>
          </p:spPr>
        </p:pic>
        <p:pic>
          <p:nvPicPr>
            <p:cNvPr id="119" name="Gráfico 118" descr="Hombre">
              <a:extLst>
                <a:ext uri="{FF2B5EF4-FFF2-40B4-BE49-F238E27FC236}">
                  <a16:creationId xmlns:a16="http://schemas.microsoft.com/office/drawing/2014/main" id="{9D93E49F-4D1E-0C47-AE35-677138BB772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691910" y="3113677"/>
              <a:ext cx="440668" cy="440668"/>
            </a:xfrm>
            <a:prstGeom prst="rect">
              <a:avLst/>
            </a:prstGeom>
          </p:spPr>
        </p:pic>
        <p:pic>
          <p:nvPicPr>
            <p:cNvPr id="120" name="Gráfico 119" descr="Hombre">
              <a:extLst>
                <a:ext uri="{FF2B5EF4-FFF2-40B4-BE49-F238E27FC236}">
                  <a16:creationId xmlns:a16="http://schemas.microsoft.com/office/drawing/2014/main" id="{04DD76F8-7050-4049-8E72-200FCCB5927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822066" y="3365691"/>
              <a:ext cx="440668" cy="440668"/>
            </a:xfrm>
            <a:prstGeom prst="rect">
              <a:avLst/>
            </a:prstGeom>
          </p:spPr>
        </p:pic>
        <p:pic>
          <p:nvPicPr>
            <p:cNvPr id="121" name="Gráfico 120" descr="Hombre">
              <a:extLst>
                <a:ext uri="{FF2B5EF4-FFF2-40B4-BE49-F238E27FC236}">
                  <a16:creationId xmlns:a16="http://schemas.microsoft.com/office/drawing/2014/main" id="{21B5F991-6D0A-E84D-987A-74E0BDFDBDC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120332" y="3042416"/>
              <a:ext cx="440668" cy="440668"/>
            </a:xfrm>
            <a:prstGeom prst="rect">
              <a:avLst/>
            </a:prstGeom>
          </p:spPr>
        </p:pic>
      </p:grpSp>
      <p:cxnSp>
        <p:nvCxnSpPr>
          <p:cNvPr id="7" name="Conector recto de flecha 6">
            <a:extLst>
              <a:ext uri="{FF2B5EF4-FFF2-40B4-BE49-F238E27FC236}">
                <a16:creationId xmlns:a16="http://schemas.microsoft.com/office/drawing/2014/main" id="{0BDBEF5D-3B9B-8249-A1A9-8A2B0B855BB2}"/>
              </a:ext>
            </a:extLst>
          </p:cNvPr>
          <p:cNvCxnSpPr>
            <a:endCxn id="59" idx="1"/>
          </p:cNvCxnSpPr>
          <p:nvPr/>
        </p:nvCxnSpPr>
        <p:spPr>
          <a:xfrm flipV="1">
            <a:off x="4203397" y="2696933"/>
            <a:ext cx="768751" cy="252895"/>
          </a:xfrm>
          <a:prstGeom prst="straightConnector1">
            <a:avLst/>
          </a:prstGeom>
          <a:ln w="1905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 name="Conector recto de flecha 8">
            <a:extLst>
              <a:ext uri="{FF2B5EF4-FFF2-40B4-BE49-F238E27FC236}">
                <a16:creationId xmlns:a16="http://schemas.microsoft.com/office/drawing/2014/main" id="{744F811E-BDC8-D94A-9CBF-C5B673F87919}"/>
              </a:ext>
            </a:extLst>
          </p:cNvPr>
          <p:cNvCxnSpPr>
            <a:endCxn id="60" idx="1"/>
          </p:cNvCxnSpPr>
          <p:nvPr/>
        </p:nvCxnSpPr>
        <p:spPr>
          <a:xfrm flipV="1">
            <a:off x="4333136" y="3711574"/>
            <a:ext cx="653759" cy="50588"/>
          </a:xfrm>
          <a:prstGeom prst="straightConnector1">
            <a:avLst/>
          </a:prstGeom>
          <a:ln w="1905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Conector recto de flecha 121">
            <a:extLst>
              <a:ext uri="{FF2B5EF4-FFF2-40B4-BE49-F238E27FC236}">
                <a16:creationId xmlns:a16="http://schemas.microsoft.com/office/drawing/2014/main" id="{9C2F77F3-2C60-0740-A807-ACED090BF9A6}"/>
              </a:ext>
            </a:extLst>
          </p:cNvPr>
          <p:cNvCxnSpPr>
            <a:cxnSpLocks/>
          </p:cNvCxnSpPr>
          <p:nvPr/>
        </p:nvCxnSpPr>
        <p:spPr>
          <a:xfrm>
            <a:off x="4203397" y="4344061"/>
            <a:ext cx="666520" cy="1011806"/>
          </a:xfrm>
          <a:prstGeom prst="straightConnector1">
            <a:avLst/>
          </a:prstGeom>
          <a:ln w="1905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3" name="CuadroTexto 122">
                <a:extLst>
                  <a:ext uri="{FF2B5EF4-FFF2-40B4-BE49-F238E27FC236}">
                    <a16:creationId xmlns:a16="http://schemas.microsoft.com/office/drawing/2014/main" id="{10F46C14-D12C-3841-B47E-53F774DEAE5D}"/>
                  </a:ext>
                </a:extLst>
              </p:cNvPr>
              <p:cNvSpPr txBox="1"/>
              <p:nvPr/>
            </p:nvSpPr>
            <p:spPr>
              <a:xfrm>
                <a:off x="8061235" y="3454385"/>
                <a:ext cx="328039" cy="3077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CL" sz="2000" b="1" i="1" smtClean="0">
                              <a:latin typeface="Cambria Math" panose="02040503050406030204" pitchFamily="18" charset="0"/>
                            </a:rPr>
                          </m:ctrlPr>
                        </m:sSubPr>
                        <m:e>
                          <m:r>
                            <a:rPr lang="es-ES" sz="2000" b="1" i="1" smtClean="0">
                              <a:latin typeface="Cambria Math" panose="02040503050406030204" pitchFamily="18" charset="0"/>
                            </a:rPr>
                            <m:t>𝒑</m:t>
                          </m:r>
                        </m:e>
                        <m:sub>
                          <m:r>
                            <a:rPr lang="es-ES" sz="2000" b="1" i="1" smtClean="0">
                              <a:latin typeface="Cambria Math" panose="02040503050406030204" pitchFamily="18" charset="0"/>
                            </a:rPr>
                            <m:t>𝟐</m:t>
                          </m:r>
                        </m:sub>
                      </m:sSub>
                    </m:oMath>
                  </m:oMathPara>
                </a14:m>
                <a:endParaRPr lang="es-CL" sz="2000" b="1" dirty="0"/>
              </a:p>
            </p:txBody>
          </p:sp>
        </mc:Choice>
        <mc:Fallback xmlns="">
          <p:sp>
            <p:nvSpPr>
              <p:cNvPr id="123" name="CuadroTexto 122">
                <a:extLst>
                  <a:ext uri="{FF2B5EF4-FFF2-40B4-BE49-F238E27FC236}">
                    <a16:creationId xmlns:a16="http://schemas.microsoft.com/office/drawing/2014/main" id="{10F46C14-D12C-3841-B47E-53F774DEAE5D}"/>
                  </a:ext>
                </a:extLst>
              </p:cNvPr>
              <p:cNvSpPr txBox="1">
                <a:spLocks noRot="1" noChangeAspect="1" noMove="1" noResize="1" noEditPoints="1" noAdjustHandles="1" noChangeArrowheads="1" noChangeShapeType="1" noTextEdit="1"/>
              </p:cNvSpPr>
              <p:nvPr/>
            </p:nvSpPr>
            <p:spPr>
              <a:xfrm>
                <a:off x="8061235" y="3454385"/>
                <a:ext cx="328039" cy="307777"/>
              </a:xfrm>
              <a:prstGeom prst="rect">
                <a:avLst/>
              </a:prstGeom>
              <a:blipFill>
                <a:blip r:embed="rId9"/>
                <a:stretch>
                  <a:fillRect l="-18519" r="-7407" b="-24000"/>
                </a:stretch>
              </a:blipFill>
            </p:spPr>
            <p:txBody>
              <a:bodyPr/>
              <a:lstStyle/>
              <a:p>
                <a:r>
                  <a:rPr lang="es-CL">
                    <a:noFill/>
                  </a:rPr>
                  <a:t> </a:t>
                </a:r>
              </a:p>
            </p:txBody>
          </p:sp>
        </mc:Fallback>
      </mc:AlternateContent>
      <mc:AlternateContent xmlns:mc="http://schemas.openxmlformats.org/markup-compatibility/2006" xmlns:a14="http://schemas.microsoft.com/office/drawing/2010/main">
        <mc:Choice Requires="a14">
          <p:sp>
            <p:nvSpPr>
              <p:cNvPr id="124" name="CuadroTexto 123">
                <a:extLst>
                  <a:ext uri="{FF2B5EF4-FFF2-40B4-BE49-F238E27FC236}">
                    <a16:creationId xmlns:a16="http://schemas.microsoft.com/office/drawing/2014/main" id="{115FFD82-AE3C-5748-8322-B7A3C0EEFC8D}"/>
                  </a:ext>
                </a:extLst>
              </p:cNvPr>
              <p:cNvSpPr txBox="1"/>
              <p:nvPr/>
            </p:nvSpPr>
            <p:spPr>
              <a:xfrm>
                <a:off x="8021487" y="5257312"/>
                <a:ext cx="328039" cy="336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CL" sz="2000" b="1" i="1" smtClean="0">
                              <a:latin typeface="Cambria Math" panose="02040503050406030204" pitchFamily="18" charset="0"/>
                            </a:rPr>
                          </m:ctrlPr>
                        </m:sSubPr>
                        <m:e>
                          <m:r>
                            <a:rPr lang="es-ES" sz="2000" b="1" i="1" smtClean="0">
                              <a:latin typeface="Cambria Math" panose="02040503050406030204" pitchFamily="18" charset="0"/>
                            </a:rPr>
                            <m:t>𝒑</m:t>
                          </m:r>
                        </m:e>
                        <m:sub>
                          <m:r>
                            <a:rPr lang="es-ES" sz="2000" b="1" i="1" smtClean="0">
                              <a:latin typeface="Cambria Math" panose="02040503050406030204" pitchFamily="18" charset="0"/>
                            </a:rPr>
                            <m:t>𝒋</m:t>
                          </m:r>
                        </m:sub>
                      </m:sSub>
                    </m:oMath>
                  </m:oMathPara>
                </a14:m>
                <a:endParaRPr lang="es-CL" sz="2000" b="1" dirty="0"/>
              </a:p>
            </p:txBody>
          </p:sp>
        </mc:Choice>
        <mc:Fallback xmlns="">
          <p:sp>
            <p:nvSpPr>
              <p:cNvPr id="124" name="CuadroTexto 123">
                <a:extLst>
                  <a:ext uri="{FF2B5EF4-FFF2-40B4-BE49-F238E27FC236}">
                    <a16:creationId xmlns:a16="http://schemas.microsoft.com/office/drawing/2014/main" id="{115FFD82-AE3C-5748-8322-B7A3C0EEFC8D}"/>
                  </a:ext>
                </a:extLst>
              </p:cNvPr>
              <p:cNvSpPr txBox="1">
                <a:spLocks noRot="1" noChangeAspect="1" noMove="1" noResize="1" noEditPoints="1" noAdjustHandles="1" noChangeArrowheads="1" noChangeShapeType="1" noTextEdit="1"/>
              </p:cNvSpPr>
              <p:nvPr/>
            </p:nvSpPr>
            <p:spPr>
              <a:xfrm>
                <a:off x="8021487" y="5257312"/>
                <a:ext cx="328039" cy="336887"/>
              </a:xfrm>
              <a:prstGeom prst="rect">
                <a:avLst/>
              </a:prstGeom>
              <a:blipFill>
                <a:blip r:embed="rId10"/>
                <a:stretch>
                  <a:fillRect l="-14815" r="-7407" b="-21429"/>
                </a:stretch>
              </a:blipFill>
            </p:spPr>
            <p:txBody>
              <a:bodyPr/>
              <a:lstStyle/>
              <a:p>
                <a:r>
                  <a:rPr lang="es-CL">
                    <a:noFill/>
                  </a:rPr>
                  <a:t> </a:t>
                </a:r>
              </a:p>
            </p:txBody>
          </p:sp>
        </mc:Fallback>
      </mc:AlternateContent>
    </p:spTree>
    <p:extLst>
      <p:ext uri="{BB962C8B-B14F-4D97-AF65-F5344CB8AC3E}">
        <p14:creationId xmlns:p14="http://schemas.microsoft.com/office/powerpoint/2010/main" val="12310497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6150C-338A-9C48-97A2-41072355BE87}"/>
              </a:ext>
            </a:extLst>
          </p:cNvPr>
          <p:cNvSpPr>
            <a:spLocks noGrp="1"/>
          </p:cNvSpPr>
          <p:nvPr>
            <p:ph type="ctrTitle"/>
          </p:nvPr>
        </p:nvSpPr>
        <p:spPr>
          <a:xfrm>
            <a:off x="2452439" y="658912"/>
            <a:ext cx="8738726" cy="594853"/>
          </a:xfrm>
        </p:spPr>
        <p:txBody>
          <a:bodyPr/>
          <a:lstStyle/>
          <a:p>
            <a:pPr algn="r"/>
            <a:r>
              <a:rPr lang="es-CL" dirty="0">
                <a:solidFill>
                  <a:schemeClr val="accent6">
                    <a:lumMod val="50000"/>
                  </a:schemeClr>
                </a:solidFill>
              </a:rPr>
              <a:t>Distribución de Estadístico proporción muestral</a:t>
            </a:r>
          </a:p>
        </p:txBody>
      </p:sp>
      <mc:AlternateContent xmlns:mc="http://schemas.openxmlformats.org/markup-compatibility/2006" xmlns:a14="http://schemas.microsoft.com/office/drawing/2010/main">
        <mc:Choice Requires="a14">
          <p:sp>
            <p:nvSpPr>
              <p:cNvPr id="7" name="Rectángulo 6">
                <a:extLst>
                  <a:ext uri="{FF2B5EF4-FFF2-40B4-BE49-F238E27FC236}">
                    <a16:creationId xmlns:a16="http://schemas.microsoft.com/office/drawing/2014/main" id="{5D792CE8-98FE-E645-9217-79E9CB7F7C17}"/>
                  </a:ext>
                </a:extLst>
              </p:cNvPr>
              <p:cNvSpPr/>
              <p:nvPr/>
            </p:nvSpPr>
            <p:spPr>
              <a:xfrm>
                <a:off x="1861135" y="1395559"/>
                <a:ext cx="9100457" cy="3785652"/>
              </a:xfrm>
              <a:prstGeom prst="rect">
                <a:avLst/>
              </a:prstGeom>
            </p:spPr>
            <p:txBody>
              <a:bodyPr wrap="square">
                <a:spAutoFit/>
              </a:bodyPr>
              <a:lstStyle/>
              <a:p>
                <a:pPr algn="just"/>
                <a:r>
                  <a:rPr lang="es-CL" sz="2000" dirty="0">
                    <a:solidFill>
                      <a:srgbClr val="000000"/>
                    </a:solidFill>
                  </a:rPr>
                  <a:t>Una población que se distribuye Binomial está estrechamente relacionada con la distribución muestral de proporciones.</a:t>
                </a:r>
              </a:p>
              <a:p>
                <a:pPr algn="just"/>
                <a:endParaRPr lang="es-CL" sz="2000" dirty="0">
                  <a:solidFill>
                    <a:srgbClr val="000000"/>
                  </a:solidFill>
                </a:endParaRPr>
              </a:p>
              <a:p>
                <a:pPr algn="just"/>
                <a:r>
                  <a:rPr lang="es-CL" sz="2000" dirty="0">
                    <a:solidFill>
                      <a:srgbClr val="000000"/>
                    </a:solidFill>
                  </a:rPr>
                  <a:t>Recordar que una población que se distribuye Binomial es una colección de éxitos y fracasos, mientras que una </a:t>
                </a:r>
                <a:r>
                  <a:rPr lang="es-CL" sz="2000" b="1" dirty="0">
                    <a:solidFill>
                      <a:srgbClr val="000000"/>
                    </a:solidFill>
                  </a:rPr>
                  <a:t>distribución muestral de proporciones </a:t>
                </a:r>
                <a:r>
                  <a:rPr lang="es-CL" sz="2000" dirty="0">
                    <a:solidFill>
                      <a:srgbClr val="000000"/>
                    </a:solidFill>
                  </a:rPr>
                  <a:t>contiene las posibilidades o proporciones de todos los números posibles de éxitos en un experimento binomial, y como consecuencia de esta relación, las afirmaciones probabilísticas referentes a la proporción muestral pueden evaluarse usando la aproximación normal, </a:t>
                </a:r>
                <a:r>
                  <a:rPr lang="es-CL" sz="2000" dirty="0"/>
                  <a:t>siempre que </a:t>
                </a:r>
                <a14:m>
                  <m:oMath xmlns:m="http://schemas.openxmlformats.org/officeDocument/2006/math">
                    <m:r>
                      <a:rPr lang="es-ES" sz="2000" b="1" i="1" smtClean="0">
                        <a:latin typeface="Cambria Math" panose="02040503050406030204" pitchFamily="18" charset="0"/>
                      </a:rPr>
                      <m:t>𝒏𝒑</m:t>
                    </m:r>
                    <m:r>
                      <a:rPr lang="es-ES" sz="2000" b="1" i="1" smtClean="0">
                        <a:latin typeface="Cambria Math" panose="02040503050406030204" pitchFamily="18" charset="0"/>
                      </a:rPr>
                      <m:t>&gt;</m:t>
                    </m:r>
                    <m:r>
                      <a:rPr lang="es-ES" sz="2000" b="1" i="1" smtClean="0">
                        <a:latin typeface="Cambria Math" panose="02040503050406030204" pitchFamily="18" charset="0"/>
                      </a:rPr>
                      <m:t>𝟎</m:t>
                    </m:r>
                    <m:r>
                      <a:rPr lang="es-ES" sz="2000" b="1" i="1" smtClean="0">
                        <a:latin typeface="Cambria Math" panose="02040503050406030204" pitchFamily="18" charset="0"/>
                      </a:rPr>
                      <m:t>,</m:t>
                    </m:r>
                    <m:r>
                      <a:rPr lang="es-ES" sz="2000" b="1" i="1" smtClean="0">
                        <a:latin typeface="Cambria Math" panose="02040503050406030204" pitchFamily="18" charset="0"/>
                      </a:rPr>
                      <m:t>𝟓</m:t>
                    </m:r>
                  </m:oMath>
                </a14:m>
                <a:r>
                  <a:rPr lang="es-CL" sz="2000" b="1" dirty="0"/>
                  <a:t> y </a:t>
                </a:r>
                <a14:m>
                  <m:oMath xmlns:m="http://schemas.openxmlformats.org/officeDocument/2006/math">
                    <m:r>
                      <a:rPr lang="es-ES" sz="2000" b="1" i="1">
                        <a:latin typeface="Cambria Math" panose="02040503050406030204" pitchFamily="18" charset="0"/>
                      </a:rPr>
                      <m:t>𝒏</m:t>
                    </m:r>
                    <m:r>
                      <a:rPr lang="es-ES" sz="2000" b="1" i="1" smtClean="0">
                        <a:latin typeface="Cambria Math" panose="02040503050406030204" pitchFamily="18" charset="0"/>
                      </a:rPr>
                      <m:t>𝒑</m:t>
                    </m:r>
                    <m:r>
                      <a:rPr lang="es-ES" sz="2000" b="1" i="1" smtClean="0">
                        <a:latin typeface="Cambria Math" panose="02040503050406030204" pitchFamily="18" charset="0"/>
                      </a:rPr>
                      <m:t>(</m:t>
                    </m:r>
                    <m:r>
                      <a:rPr lang="es-ES" sz="2000" b="1" i="1" smtClean="0">
                        <a:latin typeface="Cambria Math" panose="02040503050406030204" pitchFamily="18" charset="0"/>
                      </a:rPr>
                      <m:t>𝟏</m:t>
                    </m:r>
                    <m:r>
                      <a:rPr lang="es-ES" sz="2000" b="1" i="1" smtClean="0">
                        <a:latin typeface="Cambria Math" panose="02040503050406030204" pitchFamily="18" charset="0"/>
                      </a:rPr>
                      <m:t>−</m:t>
                    </m:r>
                    <m:r>
                      <a:rPr lang="es-ES" sz="2000" b="1" i="1" smtClean="0">
                        <a:latin typeface="Cambria Math" panose="02040503050406030204" pitchFamily="18" charset="0"/>
                      </a:rPr>
                      <m:t>𝒑</m:t>
                    </m:r>
                    <m:r>
                      <a:rPr lang="es-ES" sz="2000" b="1" i="1" smtClean="0">
                        <a:latin typeface="Cambria Math" panose="02040503050406030204" pitchFamily="18" charset="0"/>
                      </a:rPr>
                      <m:t>)&gt;</m:t>
                    </m:r>
                    <m:r>
                      <a:rPr lang="es-ES" sz="2000" b="1" i="1">
                        <a:latin typeface="Cambria Math" panose="02040503050406030204" pitchFamily="18" charset="0"/>
                      </a:rPr>
                      <m:t>𝟎</m:t>
                    </m:r>
                    <m:r>
                      <a:rPr lang="es-ES" sz="2000" b="1" i="1">
                        <a:latin typeface="Cambria Math" panose="02040503050406030204" pitchFamily="18" charset="0"/>
                      </a:rPr>
                      <m:t>,</m:t>
                    </m:r>
                    <m:r>
                      <a:rPr lang="es-ES" sz="2000" b="1" i="1">
                        <a:latin typeface="Cambria Math" panose="02040503050406030204" pitchFamily="18" charset="0"/>
                      </a:rPr>
                      <m:t>𝟓</m:t>
                    </m:r>
                    <m:r>
                      <a:rPr lang="es-ES" sz="2000" b="1" i="1" smtClean="0">
                        <a:latin typeface="Cambria Math" panose="02040503050406030204" pitchFamily="18" charset="0"/>
                      </a:rPr>
                      <m:t>.</m:t>
                    </m:r>
                  </m:oMath>
                </a14:m>
                <a:r>
                  <a:rPr lang="es-CL" sz="2000" b="1" dirty="0"/>
                  <a:t> </a:t>
                </a:r>
              </a:p>
              <a:p>
                <a:pPr algn="just"/>
                <a:endParaRPr lang="es-CL" sz="2000" dirty="0"/>
              </a:p>
              <a:p>
                <a:pPr algn="just"/>
                <a:r>
                  <a:rPr lang="es-CL" sz="2000" dirty="0"/>
                  <a:t>Cualquier evento se puede convertir en una proporción si se divide el número obtenido entre el número de intentos.</a:t>
                </a:r>
              </a:p>
            </p:txBody>
          </p:sp>
        </mc:Choice>
        <mc:Fallback xmlns="">
          <p:sp>
            <p:nvSpPr>
              <p:cNvPr id="7" name="Rectángulo 6">
                <a:extLst>
                  <a:ext uri="{FF2B5EF4-FFF2-40B4-BE49-F238E27FC236}">
                    <a16:creationId xmlns:a16="http://schemas.microsoft.com/office/drawing/2014/main" id="{5D792CE8-98FE-E645-9217-79E9CB7F7C17}"/>
                  </a:ext>
                </a:extLst>
              </p:cNvPr>
              <p:cNvSpPr>
                <a:spLocks noRot="1" noChangeAspect="1" noMove="1" noResize="1" noEditPoints="1" noAdjustHandles="1" noChangeArrowheads="1" noChangeShapeType="1" noTextEdit="1"/>
              </p:cNvSpPr>
              <p:nvPr/>
            </p:nvSpPr>
            <p:spPr>
              <a:xfrm>
                <a:off x="1861135" y="1395559"/>
                <a:ext cx="9100457" cy="3785652"/>
              </a:xfrm>
              <a:prstGeom prst="rect">
                <a:avLst/>
              </a:prstGeom>
              <a:blipFill>
                <a:blip r:embed="rId2"/>
                <a:stretch>
                  <a:fillRect l="-696" t="-667" r="-696" b="-1667"/>
                </a:stretch>
              </a:blipFill>
            </p:spPr>
            <p:txBody>
              <a:bodyPr/>
              <a:lstStyle/>
              <a:p>
                <a:r>
                  <a:rPr lang="es-CL">
                    <a:noFill/>
                  </a:rPr>
                  <a:t> </a:t>
                </a:r>
              </a:p>
            </p:txBody>
          </p:sp>
        </mc:Fallback>
      </mc:AlternateContent>
    </p:spTree>
    <p:extLst>
      <p:ext uri="{BB962C8B-B14F-4D97-AF65-F5344CB8AC3E}">
        <p14:creationId xmlns:p14="http://schemas.microsoft.com/office/powerpoint/2010/main" val="21471791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6150C-338A-9C48-97A2-41072355BE87}"/>
              </a:ext>
            </a:extLst>
          </p:cNvPr>
          <p:cNvSpPr>
            <a:spLocks noGrp="1"/>
          </p:cNvSpPr>
          <p:nvPr>
            <p:ph type="ctrTitle"/>
          </p:nvPr>
        </p:nvSpPr>
        <p:spPr>
          <a:xfrm>
            <a:off x="2452439" y="658912"/>
            <a:ext cx="8738726" cy="594853"/>
          </a:xfrm>
        </p:spPr>
        <p:txBody>
          <a:bodyPr/>
          <a:lstStyle/>
          <a:p>
            <a:pPr algn="r"/>
            <a:r>
              <a:rPr lang="es-CL" dirty="0">
                <a:solidFill>
                  <a:schemeClr val="accent6">
                    <a:lumMod val="50000"/>
                  </a:schemeClr>
                </a:solidFill>
              </a:rPr>
              <a:t>Distribución de Estadístico proporción muestral</a:t>
            </a:r>
          </a:p>
        </p:txBody>
      </p:sp>
      <p:sp>
        <p:nvSpPr>
          <p:cNvPr id="7" name="Rectángulo 6">
            <a:extLst>
              <a:ext uri="{FF2B5EF4-FFF2-40B4-BE49-F238E27FC236}">
                <a16:creationId xmlns:a16="http://schemas.microsoft.com/office/drawing/2014/main" id="{5D792CE8-98FE-E645-9217-79E9CB7F7C17}"/>
              </a:ext>
            </a:extLst>
          </p:cNvPr>
          <p:cNvSpPr/>
          <p:nvPr/>
        </p:nvSpPr>
        <p:spPr>
          <a:xfrm>
            <a:off x="1849560" y="1557604"/>
            <a:ext cx="9100457" cy="1015663"/>
          </a:xfrm>
          <a:prstGeom prst="rect">
            <a:avLst/>
          </a:prstGeom>
        </p:spPr>
        <p:txBody>
          <a:bodyPr wrap="square">
            <a:spAutoFit/>
          </a:bodyPr>
          <a:lstStyle/>
          <a:p>
            <a:pPr algn="just"/>
            <a:r>
              <a:rPr lang="es-CL" sz="2000" dirty="0"/>
              <a:t>Suponga que se cuenta con un lote de 12 piezas, el cual tiene 4 artículos defectuosos. Se van a seleccionar 5 artículos al azar de ese lote sin reemplazo. Genere la distribución muestral de proporciones para el número de piezas defectuosas.</a:t>
            </a:r>
            <a:endParaRPr lang="es-CL" sz="2400" dirty="0"/>
          </a:p>
        </p:txBody>
      </p:sp>
      <p:sp>
        <p:nvSpPr>
          <p:cNvPr id="3" name="Rectángulo 2">
            <a:extLst>
              <a:ext uri="{FF2B5EF4-FFF2-40B4-BE49-F238E27FC236}">
                <a16:creationId xmlns:a16="http://schemas.microsoft.com/office/drawing/2014/main" id="{E49302F5-3152-584C-AE8B-863C36ABEBAC}"/>
              </a:ext>
            </a:extLst>
          </p:cNvPr>
          <p:cNvSpPr/>
          <p:nvPr/>
        </p:nvSpPr>
        <p:spPr>
          <a:xfrm>
            <a:off x="1849559" y="2701514"/>
            <a:ext cx="9100457" cy="1015663"/>
          </a:xfrm>
          <a:prstGeom prst="rect">
            <a:avLst/>
          </a:prstGeom>
        </p:spPr>
        <p:txBody>
          <a:bodyPr wrap="square">
            <a:spAutoFit/>
          </a:bodyPr>
          <a:lstStyle/>
          <a:p>
            <a:pPr algn="just"/>
            <a:r>
              <a:rPr lang="es-CL" sz="2000" dirty="0">
                <a:solidFill>
                  <a:srgbClr val="000000"/>
                </a:solidFill>
              </a:rPr>
              <a:t>Como se puede observar en este ejercicio la </a:t>
            </a:r>
            <a:r>
              <a:rPr lang="es-CL" sz="2000" b="1" dirty="0">
                <a:solidFill>
                  <a:srgbClr val="000000"/>
                </a:solidFill>
              </a:rPr>
              <a:t>Proporción de artículos defectuosos (p) de esta población es 4/12=1/3.</a:t>
            </a:r>
            <a:r>
              <a:rPr lang="es-CL" sz="2000" dirty="0">
                <a:solidFill>
                  <a:srgbClr val="000000"/>
                </a:solidFill>
              </a:rPr>
              <a:t> Por lo que podemos decir que el 33% de las piezas de este lote están defectuosas.</a:t>
            </a:r>
            <a:endParaRPr lang="es-CL" sz="2000" dirty="0"/>
          </a:p>
        </p:txBody>
      </p:sp>
      <mc:AlternateContent xmlns:mc="http://schemas.openxmlformats.org/markup-compatibility/2006" xmlns:a14="http://schemas.microsoft.com/office/drawing/2010/main">
        <mc:Choice Requires="a14">
          <p:sp>
            <p:nvSpPr>
              <p:cNvPr id="4" name="Rectángulo 3">
                <a:extLst>
                  <a:ext uri="{FF2B5EF4-FFF2-40B4-BE49-F238E27FC236}">
                    <a16:creationId xmlns:a16="http://schemas.microsoft.com/office/drawing/2014/main" id="{0F701AF7-7876-9144-87AD-0642F9029B9F}"/>
                  </a:ext>
                </a:extLst>
              </p:cNvPr>
              <p:cNvSpPr/>
              <p:nvPr/>
            </p:nvSpPr>
            <p:spPr>
              <a:xfrm>
                <a:off x="1849559" y="3985511"/>
                <a:ext cx="9100456" cy="738600"/>
              </a:xfrm>
              <a:prstGeom prst="rect">
                <a:avLst/>
              </a:prstGeom>
            </p:spPr>
            <p:txBody>
              <a:bodyPr wrap="square">
                <a:spAutoFit/>
              </a:bodyPr>
              <a:lstStyle/>
              <a:p>
                <a:pPr algn="just"/>
                <a:r>
                  <a:rPr lang="es-CL" sz="2000" dirty="0">
                    <a:solidFill>
                      <a:srgbClr val="000000"/>
                    </a:solidFill>
                  </a:rPr>
                  <a:t>El número posible de muestras de tamaño 5 a extraer de una población de 12 elementos es </a:t>
                </a:r>
                <a14:m>
                  <m:oMath xmlns:m="http://schemas.openxmlformats.org/officeDocument/2006/math">
                    <m:sSubSup>
                      <m:sSubSupPr>
                        <m:ctrlPr>
                          <a:rPr lang="es-CL" sz="2000" i="1" smtClean="0">
                            <a:solidFill>
                              <a:srgbClr val="000000"/>
                            </a:solidFill>
                            <a:latin typeface="Cambria Math" panose="02040503050406030204" pitchFamily="18" charset="0"/>
                          </a:rPr>
                        </m:ctrlPr>
                      </m:sSubSupPr>
                      <m:e>
                        <m:r>
                          <a:rPr lang="es-ES" sz="2000" b="0" i="1" smtClean="0">
                            <a:solidFill>
                              <a:srgbClr val="000000"/>
                            </a:solidFill>
                            <a:latin typeface="Cambria Math" panose="02040503050406030204" pitchFamily="18" charset="0"/>
                          </a:rPr>
                          <m:t>𝐶</m:t>
                        </m:r>
                      </m:e>
                      <m:sub>
                        <m:r>
                          <a:rPr lang="es-ES" sz="2000" b="0" i="1" smtClean="0">
                            <a:solidFill>
                              <a:srgbClr val="000000"/>
                            </a:solidFill>
                            <a:latin typeface="Cambria Math" panose="02040503050406030204" pitchFamily="18" charset="0"/>
                          </a:rPr>
                          <m:t>5</m:t>
                        </m:r>
                      </m:sub>
                      <m:sup>
                        <m:r>
                          <a:rPr lang="es-ES" sz="2000" b="0" i="1" smtClean="0">
                            <a:solidFill>
                              <a:srgbClr val="000000"/>
                            </a:solidFill>
                            <a:latin typeface="Cambria Math" panose="02040503050406030204" pitchFamily="18" charset="0"/>
                          </a:rPr>
                          <m:t>12</m:t>
                        </m:r>
                      </m:sup>
                    </m:sSubSup>
                  </m:oMath>
                </a14:m>
                <a:r>
                  <a:rPr lang="es-CL" sz="2000" dirty="0"/>
                  <a:t>:</a:t>
                </a:r>
              </a:p>
            </p:txBody>
          </p:sp>
        </mc:Choice>
        <mc:Fallback xmlns="">
          <p:sp>
            <p:nvSpPr>
              <p:cNvPr id="4" name="Rectángulo 3">
                <a:extLst>
                  <a:ext uri="{FF2B5EF4-FFF2-40B4-BE49-F238E27FC236}">
                    <a16:creationId xmlns:a16="http://schemas.microsoft.com/office/drawing/2014/main" id="{0F701AF7-7876-9144-87AD-0642F9029B9F}"/>
                  </a:ext>
                </a:extLst>
              </p:cNvPr>
              <p:cNvSpPr>
                <a:spLocks noRot="1" noChangeAspect="1" noMove="1" noResize="1" noEditPoints="1" noAdjustHandles="1" noChangeArrowheads="1" noChangeShapeType="1" noTextEdit="1"/>
              </p:cNvSpPr>
              <p:nvPr/>
            </p:nvSpPr>
            <p:spPr>
              <a:xfrm>
                <a:off x="1849559" y="3985511"/>
                <a:ext cx="9100456" cy="738600"/>
              </a:xfrm>
              <a:prstGeom prst="rect">
                <a:avLst/>
              </a:prstGeom>
              <a:blipFill>
                <a:blip r:embed="rId2"/>
                <a:stretch>
                  <a:fillRect l="-696" t="-3390" r="-696" b="-11864"/>
                </a:stretch>
              </a:blipFill>
            </p:spPr>
            <p:txBody>
              <a:bodyPr/>
              <a:lstStyle/>
              <a:p>
                <a:r>
                  <a:rPr lang="es-CL">
                    <a:noFill/>
                  </a:rPr>
                  <a:t> </a:t>
                </a:r>
              </a:p>
            </p:txBody>
          </p:sp>
        </mc:Fallback>
      </mc:AlternateContent>
      <mc:AlternateContent xmlns:mc="http://schemas.openxmlformats.org/markup-compatibility/2006" xmlns:a14="http://schemas.microsoft.com/office/drawing/2010/main">
        <mc:Choice Requires="a14">
          <p:sp>
            <p:nvSpPr>
              <p:cNvPr id="5" name="CuadroTexto 4">
                <a:extLst>
                  <a:ext uri="{FF2B5EF4-FFF2-40B4-BE49-F238E27FC236}">
                    <a16:creationId xmlns:a16="http://schemas.microsoft.com/office/drawing/2014/main" id="{583CD62A-4A34-A541-BDD1-7F3AAE1DF1DA}"/>
                  </a:ext>
                </a:extLst>
              </p:cNvPr>
              <p:cNvSpPr txBox="1"/>
              <p:nvPr/>
            </p:nvSpPr>
            <p:spPr>
              <a:xfrm>
                <a:off x="3223450" y="4992445"/>
                <a:ext cx="5745099" cy="5204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s-CL" i="1" smtClean="0">
                              <a:latin typeface="Cambria Math" panose="02040503050406030204" pitchFamily="18" charset="0"/>
                            </a:rPr>
                          </m:ctrlPr>
                        </m:sSubSupPr>
                        <m:e>
                          <m:r>
                            <a:rPr lang="es-ES" b="0" i="1" smtClean="0">
                              <a:latin typeface="Cambria Math" panose="02040503050406030204" pitchFamily="18" charset="0"/>
                            </a:rPr>
                            <m:t>𝐶</m:t>
                          </m:r>
                        </m:e>
                        <m:sub>
                          <m:r>
                            <a:rPr lang="es-ES" b="0" i="1" smtClean="0">
                              <a:latin typeface="Cambria Math" panose="02040503050406030204" pitchFamily="18" charset="0"/>
                            </a:rPr>
                            <m:t>5</m:t>
                          </m:r>
                        </m:sub>
                        <m:sup>
                          <m:r>
                            <a:rPr lang="es-ES" b="0" i="1" smtClean="0">
                              <a:latin typeface="Cambria Math" panose="02040503050406030204" pitchFamily="18" charset="0"/>
                            </a:rPr>
                            <m:t>12</m:t>
                          </m:r>
                        </m:sup>
                      </m:sSubSup>
                      <m:r>
                        <a:rPr lang="es-ES" b="0" i="1" smtClean="0">
                          <a:latin typeface="Cambria Math" panose="02040503050406030204" pitchFamily="18" charset="0"/>
                        </a:rPr>
                        <m:t>=</m:t>
                      </m:r>
                      <m:f>
                        <m:fPr>
                          <m:ctrlPr>
                            <a:rPr lang="es-ES" b="0" i="1" smtClean="0">
                              <a:latin typeface="Cambria Math" panose="02040503050406030204" pitchFamily="18" charset="0"/>
                            </a:rPr>
                          </m:ctrlPr>
                        </m:fPr>
                        <m:num>
                          <m:r>
                            <a:rPr lang="es-ES" b="0" i="1" smtClean="0">
                              <a:latin typeface="Cambria Math" panose="02040503050406030204" pitchFamily="18" charset="0"/>
                            </a:rPr>
                            <m:t>12!</m:t>
                          </m:r>
                        </m:num>
                        <m:den>
                          <m:r>
                            <a:rPr lang="es-ES" b="0" i="1" smtClean="0">
                              <a:latin typeface="Cambria Math" panose="02040503050406030204" pitchFamily="18" charset="0"/>
                            </a:rPr>
                            <m:t>7!5!</m:t>
                          </m:r>
                        </m:den>
                      </m:f>
                      <m:r>
                        <a:rPr lang="es-ES" b="0" i="0" smtClean="0">
                          <a:latin typeface="Cambria Math" panose="02040503050406030204" pitchFamily="18" charset="0"/>
                        </a:rPr>
                        <m:t>=</m:t>
                      </m:r>
                      <m:f>
                        <m:fPr>
                          <m:ctrlPr>
                            <a:rPr lang="es-ES" b="0" i="1" smtClean="0">
                              <a:latin typeface="Cambria Math" panose="02040503050406030204" pitchFamily="18" charset="0"/>
                            </a:rPr>
                          </m:ctrlPr>
                        </m:fPr>
                        <m:num>
                          <m:r>
                            <a:rPr lang="es-ES" b="0" i="1" smtClean="0">
                              <a:latin typeface="Cambria Math" panose="02040503050406030204" pitchFamily="18" charset="0"/>
                            </a:rPr>
                            <m:t>8∗9∗10∗11∗12</m:t>
                          </m:r>
                        </m:num>
                        <m:den>
                          <m:r>
                            <a:rPr lang="es-ES" b="0" i="1" smtClean="0">
                              <a:latin typeface="Cambria Math" panose="02040503050406030204" pitchFamily="18" charset="0"/>
                            </a:rPr>
                            <m:t>1∗2∗3∗4∗5</m:t>
                          </m:r>
                        </m:den>
                      </m:f>
                      <m:r>
                        <a:rPr lang="es-ES" b="0" i="1" smtClean="0">
                          <a:latin typeface="Cambria Math" panose="02040503050406030204" pitchFamily="18" charset="0"/>
                        </a:rPr>
                        <m:t>=</m:t>
                      </m:r>
                      <m:f>
                        <m:fPr>
                          <m:ctrlPr>
                            <a:rPr lang="es-ES" i="1">
                              <a:latin typeface="Cambria Math" panose="02040503050406030204" pitchFamily="18" charset="0"/>
                            </a:rPr>
                          </m:ctrlPr>
                        </m:fPr>
                        <m:num>
                          <m:r>
                            <a:rPr lang="es-ES" b="0" i="1" smtClean="0">
                              <a:latin typeface="Cambria Math" panose="02040503050406030204" pitchFamily="18" charset="0"/>
                            </a:rPr>
                            <m:t>3</m:t>
                          </m:r>
                          <m:r>
                            <a:rPr lang="es-ES" i="1">
                              <a:latin typeface="Cambria Math" panose="02040503050406030204" pitchFamily="18" charset="0"/>
                            </a:rPr>
                            <m:t>∗</m:t>
                          </m:r>
                          <m:r>
                            <a:rPr lang="es-ES" b="0" i="1" smtClean="0">
                              <a:latin typeface="Cambria Math" panose="02040503050406030204" pitchFamily="18" charset="0"/>
                            </a:rPr>
                            <m:t>2</m:t>
                          </m:r>
                          <m:r>
                            <a:rPr lang="es-ES" i="1">
                              <a:latin typeface="Cambria Math" panose="02040503050406030204" pitchFamily="18" charset="0"/>
                            </a:rPr>
                            <m:t>∗11∗12</m:t>
                          </m:r>
                        </m:num>
                        <m:den>
                          <m:r>
                            <a:rPr lang="es-ES" b="0" i="1" smtClean="0">
                              <a:latin typeface="Cambria Math" panose="02040503050406030204" pitchFamily="18" charset="0"/>
                            </a:rPr>
                            <m:t>1</m:t>
                          </m:r>
                        </m:den>
                      </m:f>
                      <m:r>
                        <a:rPr lang="es-ES" b="0" i="1" smtClean="0">
                          <a:latin typeface="Cambria Math" panose="02040503050406030204" pitchFamily="18" charset="0"/>
                        </a:rPr>
                        <m:t>=792</m:t>
                      </m:r>
                    </m:oMath>
                  </m:oMathPara>
                </a14:m>
                <a:endParaRPr lang="es-CL" dirty="0"/>
              </a:p>
            </p:txBody>
          </p:sp>
        </mc:Choice>
        <mc:Fallback xmlns="">
          <p:sp>
            <p:nvSpPr>
              <p:cNvPr id="5" name="CuadroTexto 4">
                <a:extLst>
                  <a:ext uri="{FF2B5EF4-FFF2-40B4-BE49-F238E27FC236}">
                    <a16:creationId xmlns:a16="http://schemas.microsoft.com/office/drawing/2014/main" id="{583CD62A-4A34-A541-BDD1-7F3AAE1DF1DA}"/>
                  </a:ext>
                </a:extLst>
              </p:cNvPr>
              <p:cNvSpPr txBox="1">
                <a:spLocks noRot="1" noChangeAspect="1" noMove="1" noResize="1" noEditPoints="1" noAdjustHandles="1" noChangeArrowheads="1" noChangeShapeType="1" noTextEdit="1"/>
              </p:cNvSpPr>
              <p:nvPr/>
            </p:nvSpPr>
            <p:spPr>
              <a:xfrm>
                <a:off x="3223450" y="4992445"/>
                <a:ext cx="5745099" cy="520463"/>
              </a:xfrm>
              <a:prstGeom prst="rect">
                <a:avLst/>
              </a:prstGeom>
              <a:blipFill>
                <a:blip r:embed="rId3"/>
                <a:stretch>
                  <a:fillRect l="-220" t="-4878" r="-220" b="-14634"/>
                </a:stretch>
              </a:blipFill>
            </p:spPr>
            <p:txBody>
              <a:bodyPr/>
              <a:lstStyle/>
              <a:p>
                <a:r>
                  <a:rPr lang="es-CL">
                    <a:noFill/>
                  </a:rPr>
                  <a:t> </a:t>
                </a:r>
              </a:p>
            </p:txBody>
          </p:sp>
        </mc:Fallback>
      </mc:AlternateContent>
      <p:sp>
        <p:nvSpPr>
          <p:cNvPr id="6" name="Rectángulo 5">
            <a:extLst>
              <a:ext uri="{FF2B5EF4-FFF2-40B4-BE49-F238E27FC236}">
                <a16:creationId xmlns:a16="http://schemas.microsoft.com/office/drawing/2014/main" id="{01747277-DB79-0248-A7AB-D313C9DD7F23}"/>
              </a:ext>
            </a:extLst>
          </p:cNvPr>
          <p:cNvSpPr/>
          <p:nvPr/>
        </p:nvSpPr>
        <p:spPr>
          <a:xfrm>
            <a:off x="1849559" y="5798978"/>
            <a:ext cx="5863336" cy="400110"/>
          </a:xfrm>
          <a:prstGeom prst="rect">
            <a:avLst/>
          </a:prstGeom>
        </p:spPr>
        <p:txBody>
          <a:bodyPr wrap="none">
            <a:spAutoFit/>
          </a:bodyPr>
          <a:lstStyle/>
          <a:p>
            <a:r>
              <a:rPr lang="es-CL" sz="2000" dirty="0">
                <a:solidFill>
                  <a:srgbClr val="000000"/>
                </a:solidFill>
              </a:rPr>
              <a:t>las cuales se pueden desglosar de la siguiente manera:</a:t>
            </a:r>
            <a:endParaRPr lang="es-CL" sz="2000" dirty="0"/>
          </a:p>
        </p:txBody>
      </p:sp>
    </p:spTree>
    <p:extLst>
      <p:ext uri="{BB962C8B-B14F-4D97-AF65-F5344CB8AC3E}">
        <p14:creationId xmlns:p14="http://schemas.microsoft.com/office/powerpoint/2010/main" val="34614093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6150C-338A-9C48-97A2-41072355BE87}"/>
              </a:ext>
            </a:extLst>
          </p:cNvPr>
          <p:cNvSpPr>
            <a:spLocks noGrp="1"/>
          </p:cNvSpPr>
          <p:nvPr>
            <p:ph type="ctrTitle"/>
          </p:nvPr>
        </p:nvSpPr>
        <p:spPr>
          <a:xfrm>
            <a:off x="2452439" y="658912"/>
            <a:ext cx="8738726" cy="594853"/>
          </a:xfrm>
        </p:spPr>
        <p:txBody>
          <a:bodyPr/>
          <a:lstStyle/>
          <a:p>
            <a:pPr algn="r"/>
            <a:r>
              <a:rPr lang="es-CL" dirty="0">
                <a:solidFill>
                  <a:schemeClr val="accent6">
                    <a:lumMod val="50000"/>
                  </a:schemeClr>
                </a:solidFill>
              </a:rPr>
              <a:t>Distribución de Estadístico proporción muestral</a:t>
            </a:r>
          </a:p>
        </p:txBody>
      </p:sp>
      <mc:AlternateContent xmlns:mc="http://schemas.openxmlformats.org/markup-compatibility/2006" xmlns:a14="http://schemas.microsoft.com/office/drawing/2010/main">
        <mc:Choice Requires="a14">
          <p:graphicFrame>
            <p:nvGraphicFramePr>
              <p:cNvPr id="8" name="Tabla 8">
                <a:extLst>
                  <a:ext uri="{FF2B5EF4-FFF2-40B4-BE49-F238E27FC236}">
                    <a16:creationId xmlns:a16="http://schemas.microsoft.com/office/drawing/2014/main" id="{A59FB8ED-8534-AE41-9D16-540E5328B792}"/>
                  </a:ext>
                </a:extLst>
              </p:cNvPr>
              <p:cNvGraphicFramePr>
                <a:graphicFrameLocks noGrp="1"/>
              </p:cNvGraphicFramePr>
              <p:nvPr>
                <p:extLst>
                  <p:ext uri="{D42A27DB-BD31-4B8C-83A1-F6EECF244321}">
                    <p14:modId xmlns:p14="http://schemas.microsoft.com/office/powerpoint/2010/main" val="3740179694"/>
                  </p:ext>
                </p:extLst>
              </p:nvPr>
            </p:nvGraphicFramePr>
            <p:xfrm>
              <a:off x="2032000" y="1830977"/>
              <a:ext cx="8128000" cy="3029459"/>
            </p:xfrm>
            <a:graphic>
              <a:graphicData uri="http://schemas.openxmlformats.org/drawingml/2006/table">
                <a:tbl>
                  <a:tblPr firstRow="1" bandRow="1">
                    <a:tableStyleId>{5940675A-B579-460E-94D1-54222C63F5DA}</a:tableStyleId>
                  </a:tblPr>
                  <a:tblGrid>
                    <a:gridCol w="1232061">
                      <a:extLst>
                        <a:ext uri="{9D8B030D-6E8A-4147-A177-3AD203B41FA5}">
                          <a16:colId xmlns:a16="http://schemas.microsoft.com/office/drawing/2014/main" val="1975986002"/>
                        </a:ext>
                      </a:extLst>
                    </a:gridCol>
                    <a:gridCol w="1307939">
                      <a:extLst>
                        <a:ext uri="{9D8B030D-6E8A-4147-A177-3AD203B41FA5}">
                          <a16:colId xmlns:a16="http://schemas.microsoft.com/office/drawing/2014/main" val="3713277507"/>
                        </a:ext>
                      </a:extLst>
                    </a:gridCol>
                    <a:gridCol w="2280213">
                      <a:extLst>
                        <a:ext uri="{9D8B030D-6E8A-4147-A177-3AD203B41FA5}">
                          <a16:colId xmlns:a16="http://schemas.microsoft.com/office/drawing/2014/main" val="3926338282"/>
                        </a:ext>
                      </a:extLst>
                    </a:gridCol>
                    <a:gridCol w="3307787">
                      <a:extLst>
                        <a:ext uri="{9D8B030D-6E8A-4147-A177-3AD203B41FA5}">
                          <a16:colId xmlns:a16="http://schemas.microsoft.com/office/drawing/2014/main" val="2956044318"/>
                        </a:ext>
                      </a:extLst>
                    </a:gridCol>
                  </a:tblGrid>
                  <a:tr h="395308">
                    <a:tc>
                      <a:txBody>
                        <a:bodyPr/>
                        <a:lstStyle/>
                        <a:p>
                          <a:pPr algn="ctr"/>
                          <a:r>
                            <a:rPr lang="es-CL" dirty="0"/>
                            <a:t>Artículos Buenos</a:t>
                          </a:r>
                        </a:p>
                      </a:txBody>
                      <a:tcPr/>
                    </a:tc>
                    <a:tc>
                      <a:txBody>
                        <a:bodyPr/>
                        <a:lstStyle/>
                        <a:p>
                          <a:pPr algn="ctr"/>
                          <a:r>
                            <a:rPr lang="es-CL" dirty="0"/>
                            <a:t>Artículos  Malos</a:t>
                          </a:r>
                        </a:p>
                      </a:txBody>
                      <a:tcPr/>
                    </a:tc>
                    <a:tc>
                      <a:txBody>
                        <a:bodyPr/>
                        <a:lstStyle/>
                        <a:p>
                          <a:pPr algn="ctr"/>
                          <a:r>
                            <a:rPr lang="es-CL" dirty="0"/>
                            <a:t>Proporción de artículos defectuosos</a:t>
                          </a:r>
                        </a:p>
                      </a:txBody>
                      <a:tcPr/>
                    </a:tc>
                    <a:tc>
                      <a:txBody>
                        <a:bodyPr/>
                        <a:lstStyle/>
                        <a:p>
                          <a:pPr algn="ctr"/>
                          <a:r>
                            <a:rPr lang="es-CL" dirty="0"/>
                            <a:t>Nro. de maneras que se puede obtener la muestra</a:t>
                          </a:r>
                        </a:p>
                      </a:txBody>
                      <a:tcPr/>
                    </a:tc>
                    <a:extLst>
                      <a:ext uri="{0D108BD9-81ED-4DB2-BD59-A6C34878D82A}">
                        <a16:rowId xmlns:a16="http://schemas.microsoft.com/office/drawing/2014/main" val="1000405255"/>
                      </a:ext>
                    </a:extLst>
                  </a:tr>
                  <a:tr h="370840">
                    <a:tc>
                      <a:txBody>
                        <a:bodyPr/>
                        <a:lstStyle/>
                        <a:p>
                          <a:pPr algn="ctr"/>
                          <a:r>
                            <a:rPr lang="es-CL" dirty="0"/>
                            <a:t>1</a:t>
                          </a:r>
                        </a:p>
                      </a:txBody>
                      <a:tcPr/>
                    </a:tc>
                    <a:tc>
                      <a:txBody>
                        <a:bodyPr/>
                        <a:lstStyle/>
                        <a:p>
                          <a:pPr algn="ctr"/>
                          <a:r>
                            <a:rPr lang="es-CL" dirty="0"/>
                            <a:t>4</a:t>
                          </a:r>
                        </a:p>
                      </a:txBody>
                      <a:tcPr/>
                    </a:tc>
                    <a:tc>
                      <a:txBody>
                        <a:bodyPr/>
                        <a:lstStyle/>
                        <a:p>
                          <a:pPr algn="ctr"/>
                          <a:r>
                            <a:rPr lang="es-CL" dirty="0"/>
                            <a:t>4/5 = 0,8</a:t>
                          </a:r>
                        </a:p>
                      </a:txBody>
                      <a:tcPr/>
                    </a:tc>
                    <a:tc>
                      <a:txBody>
                        <a:bodyPr/>
                        <a:lstStyle/>
                        <a:p>
                          <a:pPr/>
                          <a14:m>
                            <m:oMathPara xmlns:m="http://schemas.openxmlformats.org/officeDocument/2006/math">
                              <m:oMathParaPr>
                                <m:jc m:val="centerGroup"/>
                              </m:oMathParaPr>
                              <m:oMath xmlns:m="http://schemas.openxmlformats.org/officeDocument/2006/math">
                                <m:sSubSup>
                                  <m:sSubSupPr>
                                    <m:ctrlPr>
                                      <a:rPr lang="es-CL" sz="2000" i="1" smtClean="0">
                                        <a:latin typeface="Cambria Math" panose="02040503050406030204" pitchFamily="18" charset="0"/>
                                      </a:rPr>
                                    </m:ctrlPr>
                                  </m:sSubSupPr>
                                  <m:e>
                                    <m:r>
                                      <a:rPr lang="es-ES" sz="2000" b="0" i="1" smtClean="0">
                                        <a:latin typeface="Cambria Math" panose="02040503050406030204" pitchFamily="18" charset="0"/>
                                      </a:rPr>
                                      <m:t>𝐶</m:t>
                                    </m:r>
                                  </m:e>
                                  <m:sub>
                                    <m:r>
                                      <a:rPr lang="es-ES" sz="2000" b="0" i="1" smtClean="0">
                                        <a:latin typeface="Cambria Math" panose="02040503050406030204" pitchFamily="18" charset="0"/>
                                      </a:rPr>
                                      <m:t>1</m:t>
                                    </m:r>
                                  </m:sub>
                                  <m:sup>
                                    <m:r>
                                      <a:rPr lang="es-ES" sz="2000" b="0" i="1" smtClean="0">
                                        <a:latin typeface="Cambria Math" panose="02040503050406030204" pitchFamily="18" charset="0"/>
                                      </a:rPr>
                                      <m:t>8</m:t>
                                    </m:r>
                                  </m:sup>
                                </m:sSubSup>
                                <m:sSubSup>
                                  <m:sSubSupPr>
                                    <m:ctrlPr>
                                      <a:rPr lang="es-CL" sz="2000" i="1" smtClean="0">
                                        <a:latin typeface="Cambria Math" panose="02040503050406030204" pitchFamily="18" charset="0"/>
                                      </a:rPr>
                                    </m:ctrlPr>
                                  </m:sSubSupPr>
                                  <m:e>
                                    <m:r>
                                      <a:rPr lang="es-ES" sz="2000" b="0" i="1" smtClean="0">
                                        <a:latin typeface="Cambria Math" panose="02040503050406030204" pitchFamily="18" charset="0"/>
                                      </a:rPr>
                                      <m:t>𝐶</m:t>
                                    </m:r>
                                  </m:e>
                                  <m:sub>
                                    <m:r>
                                      <a:rPr lang="es-ES" sz="2000" b="0" i="1" smtClean="0">
                                        <a:latin typeface="Cambria Math" panose="02040503050406030204" pitchFamily="18" charset="0"/>
                                      </a:rPr>
                                      <m:t>4</m:t>
                                    </m:r>
                                  </m:sub>
                                  <m:sup>
                                    <m:r>
                                      <a:rPr lang="es-ES" sz="2000" b="0" i="1" smtClean="0">
                                        <a:latin typeface="Cambria Math" panose="02040503050406030204" pitchFamily="18" charset="0"/>
                                      </a:rPr>
                                      <m:t>4</m:t>
                                    </m:r>
                                  </m:sup>
                                </m:sSubSup>
                                <m:r>
                                  <a:rPr lang="es-ES" sz="2000" b="0" i="1" smtClean="0">
                                    <a:latin typeface="Cambria Math" panose="02040503050406030204" pitchFamily="18" charset="0"/>
                                  </a:rPr>
                                  <m:t>=8</m:t>
                                </m:r>
                              </m:oMath>
                            </m:oMathPara>
                          </a14:m>
                          <a:endParaRPr lang="es-CL" dirty="0"/>
                        </a:p>
                      </a:txBody>
                      <a:tcPr/>
                    </a:tc>
                    <a:extLst>
                      <a:ext uri="{0D108BD9-81ED-4DB2-BD59-A6C34878D82A}">
                        <a16:rowId xmlns:a16="http://schemas.microsoft.com/office/drawing/2014/main" val="1669805677"/>
                      </a:ext>
                    </a:extLst>
                  </a:tr>
                  <a:tr h="370840">
                    <a:tc>
                      <a:txBody>
                        <a:bodyPr/>
                        <a:lstStyle/>
                        <a:p>
                          <a:pPr algn="ctr"/>
                          <a:r>
                            <a:rPr lang="es-CL" dirty="0"/>
                            <a:t>2</a:t>
                          </a:r>
                        </a:p>
                      </a:txBody>
                      <a:tcPr/>
                    </a:tc>
                    <a:tc>
                      <a:txBody>
                        <a:bodyPr/>
                        <a:lstStyle/>
                        <a:p>
                          <a:pPr algn="ctr"/>
                          <a:r>
                            <a:rPr lang="es-CL" dirty="0"/>
                            <a:t>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800" b="0" i="0" u="none" strike="noStrike" kern="1200" cap="none" spc="0" normalizeH="0" baseline="0" noProof="0" dirty="0">
                              <a:ln>
                                <a:noFill/>
                              </a:ln>
                              <a:solidFill>
                                <a:prstClr val="black"/>
                              </a:solidFill>
                              <a:effectLst/>
                              <a:uLnTx/>
                              <a:uFillTx/>
                              <a:latin typeface="Calibri" panose="020F0502020204030204"/>
                              <a:ea typeface="+mn-ea"/>
                              <a:cs typeface="+mn-cs"/>
                            </a:rPr>
                            <a:t>3/5 = 0,6</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s-CL"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s-E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𝐶</m:t>
                                    </m:r>
                                  </m:e>
                                  <m:sub>
                                    <m:r>
                                      <a:rPr kumimoji="0" lang="es-E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sub>
                                  <m:sup>
                                    <m:r>
                                      <a:rPr kumimoji="0" lang="es-E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8</m:t>
                                    </m:r>
                                  </m:sup>
                                </m:sSubSup>
                                <m:sSubSup>
                                  <m:sSubSupPr>
                                    <m:ctrlPr>
                                      <a:rPr kumimoji="0" lang="es-CL"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s-E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𝐶</m:t>
                                    </m:r>
                                  </m:e>
                                  <m:sub>
                                    <m:r>
                                      <a:rPr kumimoji="0" lang="es-E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3</m:t>
                                    </m:r>
                                  </m:sub>
                                  <m:sup>
                                    <m:r>
                                      <a:rPr kumimoji="0" lang="es-E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4</m:t>
                                    </m:r>
                                  </m:sup>
                                </m:sSubSup>
                                <m:r>
                                  <a:rPr kumimoji="0" lang="es-E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=112</m:t>
                                </m:r>
                              </m:oMath>
                            </m:oMathPara>
                          </a14:m>
                          <a:endParaRPr kumimoji="0" lang="es-CL"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extLst>
                      <a:ext uri="{0D108BD9-81ED-4DB2-BD59-A6C34878D82A}">
                        <a16:rowId xmlns:a16="http://schemas.microsoft.com/office/drawing/2014/main" val="1532741397"/>
                      </a:ext>
                    </a:extLst>
                  </a:tr>
                  <a:tr h="370840">
                    <a:tc>
                      <a:txBody>
                        <a:bodyPr/>
                        <a:lstStyle/>
                        <a:p>
                          <a:pPr algn="ctr"/>
                          <a:r>
                            <a:rPr lang="es-CL" dirty="0"/>
                            <a:t>3</a:t>
                          </a:r>
                        </a:p>
                      </a:txBody>
                      <a:tcPr/>
                    </a:tc>
                    <a:tc>
                      <a:txBody>
                        <a:bodyPr/>
                        <a:lstStyle/>
                        <a:p>
                          <a:pPr algn="ctr"/>
                          <a:r>
                            <a:rPr lang="es-CL" dirty="0"/>
                            <a:t>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800" b="0" i="0" u="none" strike="noStrike" kern="1200" cap="none" spc="0" normalizeH="0" baseline="0" noProof="0" dirty="0">
                              <a:ln>
                                <a:noFill/>
                              </a:ln>
                              <a:solidFill>
                                <a:prstClr val="black"/>
                              </a:solidFill>
                              <a:effectLst/>
                              <a:uLnTx/>
                              <a:uFillTx/>
                              <a:latin typeface="Calibri" panose="020F0502020204030204"/>
                              <a:ea typeface="+mn-ea"/>
                              <a:cs typeface="+mn-cs"/>
                            </a:rPr>
                            <a:t>2/5 = 0,4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s-CL"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s-E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𝐶</m:t>
                                    </m:r>
                                  </m:e>
                                  <m:sub>
                                    <m:r>
                                      <a:rPr kumimoji="0" lang="es-E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3</m:t>
                                    </m:r>
                                  </m:sub>
                                  <m:sup>
                                    <m:r>
                                      <a:rPr kumimoji="0" lang="es-E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8</m:t>
                                    </m:r>
                                  </m:sup>
                                </m:sSubSup>
                                <m:sSubSup>
                                  <m:sSubSupPr>
                                    <m:ctrlPr>
                                      <a:rPr kumimoji="0" lang="es-CL"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s-E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𝐶</m:t>
                                    </m:r>
                                  </m:e>
                                  <m:sub>
                                    <m:r>
                                      <a:rPr kumimoji="0" lang="es-E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sub>
                                  <m:sup>
                                    <m:r>
                                      <a:rPr kumimoji="0" lang="es-E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4</m:t>
                                    </m:r>
                                  </m:sup>
                                </m:sSubSup>
                                <m:r>
                                  <a:rPr kumimoji="0" lang="es-E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=336</m:t>
                                </m:r>
                              </m:oMath>
                            </m:oMathPara>
                          </a14:m>
                          <a:endParaRPr kumimoji="0" lang="es-CL"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extLst>
                      <a:ext uri="{0D108BD9-81ED-4DB2-BD59-A6C34878D82A}">
                        <a16:rowId xmlns:a16="http://schemas.microsoft.com/office/drawing/2014/main" val="2537750860"/>
                      </a:ext>
                    </a:extLst>
                  </a:tr>
                  <a:tr h="370840">
                    <a:tc>
                      <a:txBody>
                        <a:bodyPr/>
                        <a:lstStyle/>
                        <a:p>
                          <a:pPr algn="ctr"/>
                          <a:r>
                            <a:rPr lang="es-CL" dirty="0"/>
                            <a:t>4</a:t>
                          </a:r>
                        </a:p>
                      </a:txBody>
                      <a:tcPr/>
                    </a:tc>
                    <a:tc>
                      <a:txBody>
                        <a:bodyPr/>
                        <a:lstStyle/>
                        <a:p>
                          <a:pPr algn="ctr"/>
                          <a:r>
                            <a:rPr lang="es-CL" dirty="0"/>
                            <a:t>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800" b="0" i="0" u="none" strike="noStrike" kern="1200" cap="none" spc="0" normalizeH="0" baseline="0" noProof="0" dirty="0">
                              <a:ln>
                                <a:noFill/>
                              </a:ln>
                              <a:solidFill>
                                <a:prstClr val="black"/>
                              </a:solidFill>
                              <a:effectLst/>
                              <a:uLnTx/>
                              <a:uFillTx/>
                              <a:latin typeface="Calibri" panose="020F0502020204030204"/>
                              <a:ea typeface="+mn-ea"/>
                              <a:cs typeface="+mn-cs"/>
                            </a:rPr>
                            <a:t>1/5 = 0,2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s-CL"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s-E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𝐶</m:t>
                                    </m:r>
                                  </m:e>
                                  <m:sub>
                                    <m:r>
                                      <a:rPr kumimoji="0" lang="es-E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4</m:t>
                                    </m:r>
                                  </m:sub>
                                  <m:sup>
                                    <m:r>
                                      <a:rPr kumimoji="0" lang="es-E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8</m:t>
                                    </m:r>
                                  </m:sup>
                                </m:sSubSup>
                                <m:sSubSup>
                                  <m:sSubSupPr>
                                    <m:ctrlPr>
                                      <a:rPr kumimoji="0" lang="es-CL"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s-E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𝐶</m:t>
                                    </m:r>
                                  </m:e>
                                  <m:sub>
                                    <m:r>
                                      <a:rPr kumimoji="0" lang="es-E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sub>
                                  <m:sup>
                                    <m:r>
                                      <a:rPr kumimoji="0" lang="es-E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4</m:t>
                                    </m:r>
                                  </m:sup>
                                </m:sSubSup>
                                <m:r>
                                  <a:rPr kumimoji="0" lang="es-E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=280</m:t>
                                </m:r>
                              </m:oMath>
                            </m:oMathPara>
                          </a14:m>
                          <a:endParaRPr kumimoji="0" lang="es-CL"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extLst>
                      <a:ext uri="{0D108BD9-81ED-4DB2-BD59-A6C34878D82A}">
                        <a16:rowId xmlns:a16="http://schemas.microsoft.com/office/drawing/2014/main" val="891700957"/>
                      </a:ext>
                    </a:extLst>
                  </a:tr>
                  <a:tr h="370840">
                    <a:tc>
                      <a:txBody>
                        <a:bodyPr/>
                        <a:lstStyle/>
                        <a:p>
                          <a:pPr algn="ctr"/>
                          <a:r>
                            <a:rPr lang="es-CL" dirty="0"/>
                            <a:t>5</a:t>
                          </a:r>
                        </a:p>
                      </a:txBody>
                      <a:tcPr/>
                    </a:tc>
                    <a:tc>
                      <a:txBody>
                        <a:bodyPr/>
                        <a:lstStyle/>
                        <a:p>
                          <a:pPr algn="ctr"/>
                          <a:r>
                            <a:rPr lang="es-CL" dirty="0"/>
                            <a:t>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800" b="0" i="0" u="none" strike="noStrike" kern="1200" cap="none" spc="0" normalizeH="0" baseline="0" noProof="0" dirty="0">
                              <a:ln>
                                <a:noFill/>
                              </a:ln>
                              <a:solidFill>
                                <a:prstClr val="black"/>
                              </a:solidFill>
                              <a:effectLst/>
                              <a:uLnTx/>
                              <a:uFillTx/>
                              <a:latin typeface="Calibri" panose="020F0502020204030204"/>
                              <a:ea typeface="+mn-ea"/>
                              <a:cs typeface="+mn-cs"/>
                            </a:rPr>
                            <a:t>0/5 = 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s-CL"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s-E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𝐶</m:t>
                                    </m:r>
                                  </m:e>
                                  <m:sub>
                                    <m:r>
                                      <a:rPr kumimoji="0" lang="es-E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5</m:t>
                                    </m:r>
                                  </m:sub>
                                  <m:sup>
                                    <m:r>
                                      <a:rPr kumimoji="0" lang="es-E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8</m:t>
                                    </m:r>
                                  </m:sup>
                                </m:sSubSup>
                                <m:sSubSup>
                                  <m:sSubSupPr>
                                    <m:ctrlPr>
                                      <a:rPr kumimoji="0" lang="es-CL"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s-E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𝐶</m:t>
                                    </m:r>
                                  </m:e>
                                  <m:sub>
                                    <m:r>
                                      <a:rPr kumimoji="0" lang="es-E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m:t>
                                    </m:r>
                                  </m:sub>
                                  <m:sup>
                                    <m:r>
                                      <a:rPr kumimoji="0" lang="es-E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4</m:t>
                                    </m:r>
                                  </m:sup>
                                </m:sSubSup>
                                <m:r>
                                  <a:rPr kumimoji="0" lang="es-E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=56</m:t>
                                </m:r>
                              </m:oMath>
                            </m:oMathPara>
                          </a14:m>
                          <a:endParaRPr kumimoji="0" lang="es-CL"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extLst>
                      <a:ext uri="{0D108BD9-81ED-4DB2-BD59-A6C34878D82A}">
                        <a16:rowId xmlns:a16="http://schemas.microsoft.com/office/drawing/2014/main" val="136653507"/>
                      </a:ext>
                    </a:extLst>
                  </a:tr>
                  <a:tr h="370840">
                    <a:tc>
                      <a:txBody>
                        <a:bodyPr/>
                        <a:lstStyle/>
                        <a:p>
                          <a:endParaRPr lang="es-CL"/>
                        </a:p>
                      </a:txBody>
                      <a:tcPr/>
                    </a:tc>
                    <a:tc>
                      <a:txBody>
                        <a:bodyPr/>
                        <a:lstStyle/>
                        <a:p>
                          <a:endParaRPr lang="es-CL" dirty="0"/>
                        </a:p>
                      </a:txBody>
                      <a:tcPr/>
                    </a:tc>
                    <a:tc>
                      <a:txBody>
                        <a:bodyPr/>
                        <a:lstStyle/>
                        <a:p>
                          <a:endParaRPr lang="es-CL" dirty="0"/>
                        </a:p>
                      </a:txBody>
                      <a:tcPr/>
                    </a:tc>
                    <a:tc>
                      <a:txBody>
                        <a:bodyPr/>
                        <a:lstStyle/>
                        <a:p>
                          <a:pPr algn="ctr"/>
                          <a:r>
                            <a:rPr lang="es-CL" dirty="0"/>
                            <a:t>792</a:t>
                          </a:r>
                        </a:p>
                      </a:txBody>
                      <a:tcPr/>
                    </a:tc>
                    <a:extLst>
                      <a:ext uri="{0D108BD9-81ED-4DB2-BD59-A6C34878D82A}">
                        <a16:rowId xmlns:a16="http://schemas.microsoft.com/office/drawing/2014/main" val="3787564111"/>
                      </a:ext>
                    </a:extLst>
                  </a:tr>
                </a:tbl>
              </a:graphicData>
            </a:graphic>
          </p:graphicFrame>
        </mc:Choice>
        <mc:Fallback xmlns="">
          <p:graphicFrame>
            <p:nvGraphicFramePr>
              <p:cNvPr id="8" name="Tabla 8">
                <a:extLst>
                  <a:ext uri="{FF2B5EF4-FFF2-40B4-BE49-F238E27FC236}">
                    <a16:creationId xmlns:a16="http://schemas.microsoft.com/office/drawing/2014/main" id="{A59FB8ED-8534-AE41-9D16-540E5328B792}"/>
                  </a:ext>
                </a:extLst>
              </p:cNvPr>
              <p:cNvGraphicFramePr>
                <a:graphicFrameLocks noGrp="1"/>
              </p:cNvGraphicFramePr>
              <p:nvPr>
                <p:extLst>
                  <p:ext uri="{D42A27DB-BD31-4B8C-83A1-F6EECF244321}">
                    <p14:modId xmlns:p14="http://schemas.microsoft.com/office/powerpoint/2010/main" val="3740179694"/>
                  </p:ext>
                </p:extLst>
              </p:nvPr>
            </p:nvGraphicFramePr>
            <p:xfrm>
              <a:off x="2032000" y="1830977"/>
              <a:ext cx="8128000" cy="3029459"/>
            </p:xfrm>
            <a:graphic>
              <a:graphicData uri="http://schemas.openxmlformats.org/drawingml/2006/table">
                <a:tbl>
                  <a:tblPr firstRow="1" bandRow="1">
                    <a:tableStyleId>{5940675A-B579-460E-94D1-54222C63F5DA}</a:tableStyleId>
                  </a:tblPr>
                  <a:tblGrid>
                    <a:gridCol w="1232061">
                      <a:extLst>
                        <a:ext uri="{9D8B030D-6E8A-4147-A177-3AD203B41FA5}">
                          <a16:colId xmlns:a16="http://schemas.microsoft.com/office/drawing/2014/main" val="1975986002"/>
                        </a:ext>
                      </a:extLst>
                    </a:gridCol>
                    <a:gridCol w="1307939">
                      <a:extLst>
                        <a:ext uri="{9D8B030D-6E8A-4147-A177-3AD203B41FA5}">
                          <a16:colId xmlns:a16="http://schemas.microsoft.com/office/drawing/2014/main" val="3713277507"/>
                        </a:ext>
                      </a:extLst>
                    </a:gridCol>
                    <a:gridCol w="2280213">
                      <a:extLst>
                        <a:ext uri="{9D8B030D-6E8A-4147-A177-3AD203B41FA5}">
                          <a16:colId xmlns:a16="http://schemas.microsoft.com/office/drawing/2014/main" val="3926338282"/>
                        </a:ext>
                      </a:extLst>
                    </a:gridCol>
                    <a:gridCol w="3307787">
                      <a:extLst>
                        <a:ext uri="{9D8B030D-6E8A-4147-A177-3AD203B41FA5}">
                          <a16:colId xmlns:a16="http://schemas.microsoft.com/office/drawing/2014/main" val="2956044318"/>
                        </a:ext>
                      </a:extLst>
                    </a:gridCol>
                  </a:tblGrid>
                  <a:tr h="640080">
                    <a:tc>
                      <a:txBody>
                        <a:bodyPr/>
                        <a:lstStyle/>
                        <a:p>
                          <a:pPr algn="ctr"/>
                          <a:r>
                            <a:rPr lang="es-CL" dirty="0"/>
                            <a:t>Artículos Buenos</a:t>
                          </a:r>
                        </a:p>
                      </a:txBody>
                      <a:tcPr/>
                    </a:tc>
                    <a:tc>
                      <a:txBody>
                        <a:bodyPr/>
                        <a:lstStyle/>
                        <a:p>
                          <a:pPr algn="ctr"/>
                          <a:r>
                            <a:rPr lang="es-CL" dirty="0"/>
                            <a:t>Artículos  Malos</a:t>
                          </a:r>
                        </a:p>
                      </a:txBody>
                      <a:tcPr/>
                    </a:tc>
                    <a:tc>
                      <a:txBody>
                        <a:bodyPr/>
                        <a:lstStyle/>
                        <a:p>
                          <a:pPr algn="ctr"/>
                          <a:r>
                            <a:rPr lang="es-CL" dirty="0"/>
                            <a:t>Proporción de artículos defectuosos</a:t>
                          </a:r>
                        </a:p>
                      </a:txBody>
                      <a:tcPr/>
                    </a:tc>
                    <a:tc>
                      <a:txBody>
                        <a:bodyPr/>
                        <a:lstStyle/>
                        <a:p>
                          <a:pPr algn="ctr"/>
                          <a:r>
                            <a:rPr lang="es-CL" dirty="0"/>
                            <a:t>Nro. de maneras que se puede obtener la muestra</a:t>
                          </a:r>
                        </a:p>
                      </a:txBody>
                      <a:tcPr/>
                    </a:tc>
                    <a:extLst>
                      <a:ext uri="{0D108BD9-81ED-4DB2-BD59-A6C34878D82A}">
                        <a16:rowId xmlns:a16="http://schemas.microsoft.com/office/drawing/2014/main" val="1000405255"/>
                      </a:ext>
                    </a:extLst>
                  </a:tr>
                  <a:tr h="401765">
                    <a:tc>
                      <a:txBody>
                        <a:bodyPr/>
                        <a:lstStyle/>
                        <a:p>
                          <a:pPr algn="ctr"/>
                          <a:r>
                            <a:rPr lang="es-CL" dirty="0"/>
                            <a:t>1</a:t>
                          </a:r>
                        </a:p>
                      </a:txBody>
                      <a:tcPr/>
                    </a:tc>
                    <a:tc>
                      <a:txBody>
                        <a:bodyPr/>
                        <a:lstStyle/>
                        <a:p>
                          <a:pPr algn="ctr"/>
                          <a:r>
                            <a:rPr lang="es-CL" dirty="0"/>
                            <a:t>4</a:t>
                          </a:r>
                        </a:p>
                      </a:txBody>
                      <a:tcPr/>
                    </a:tc>
                    <a:tc>
                      <a:txBody>
                        <a:bodyPr/>
                        <a:lstStyle/>
                        <a:p>
                          <a:pPr algn="ctr"/>
                          <a:r>
                            <a:rPr lang="es-CL" dirty="0"/>
                            <a:t>4/5 = 0,8</a:t>
                          </a:r>
                        </a:p>
                      </a:txBody>
                      <a:tcPr/>
                    </a:tc>
                    <a:tc>
                      <a:txBody>
                        <a:bodyPr/>
                        <a:lstStyle/>
                        <a:p>
                          <a:endParaRPr lang="es-CL"/>
                        </a:p>
                      </a:txBody>
                      <a:tcPr>
                        <a:blipFill>
                          <a:blip r:embed="rId2"/>
                          <a:stretch>
                            <a:fillRect l="-146538" t="-162500" r="-769" b="-515625"/>
                          </a:stretch>
                        </a:blipFill>
                      </a:tcPr>
                    </a:tc>
                    <a:extLst>
                      <a:ext uri="{0D108BD9-81ED-4DB2-BD59-A6C34878D82A}">
                        <a16:rowId xmlns:a16="http://schemas.microsoft.com/office/drawing/2014/main" val="1669805677"/>
                      </a:ext>
                    </a:extLst>
                  </a:tr>
                  <a:tr h="402971">
                    <a:tc>
                      <a:txBody>
                        <a:bodyPr/>
                        <a:lstStyle/>
                        <a:p>
                          <a:pPr algn="ctr"/>
                          <a:r>
                            <a:rPr lang="es-CL" dirty="0"/>
                            <a:t>2</a:t>
                          </a:r>
                        </a:p>
                      </a:txBody>
                      <a:tcPr/>
                    </a:tc>
                    <a:tc>
                      <a:txBody>
                        <a:bodyPr/>
                        <a:lstStyle/>
                        <a:p>
                          <a:pPr algn="ctr"/>
                          <a:r>
                            <a:rPr lang="es-CL" dirty="0"/>
                            <a:t>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800" b="0" i="0" u="none" strike="noStrike" kern="1200" cap="none" spc="0" normalizeH="0" baseline="0" noProof="0" dirty="0">
                              <a:ln>
                                <a:noFill/>
                              </a:ln>
                              <a:solidFill>
                                <a:prstClr val="black"/>
                              </a:solidFill>
                              <a:effectLst/>
                              <a:uLnTx/>
                              <a:uFillTx/>
                              <a:latin typeface="Calibri" panose="020F0502020204030204"/>
                              <a:ea typeface="+mn-ea"/>
                              <a:cs typeface="+mn-cs"/>
                            </a:rPr>
                            <a:t>3/5 = 0,6</a:t>
                          </a:r>
                        </a:p>
                      </a:txBody>
                      <a:tcPr/>
                    </a:tc>
                    <a:tc>
                      <a:txBody>
                        <a:bodyPr/>
                        <a:lstStyle/>
                        <a:p>
                          <a:endParaRPr lang="es-CL"/>
                        </a:p>
                      </a:txBody>
                      <a:tcPr>
                        <a:blipFill>
                          <a:blip r:embed="rId2"/>
                          <a:stretch>
                            <a:fillRect l="-146538" t="-262500" r="-769" b="-415625"/>
                          </a:stretch>
                        </a:blipFill>
                      </a:tcPr>
                    </a:tc>
                    <a:extLst>
                      <a:ext uri="{0D108BD9-81ED-4DB2-BD59-A6C34878D82A}">
                        <a16:rowId xmlns:a16="http://schemas.microsoft.com/office/drawing/2014/main" val="1532741397"/>
                      </a:ext>
                    </a:extLst>
                  </a:tr>
                  <a:tr h="403987">
                    <a:tc>
                      <a:txBody>
                        <a:bodyPr/>
                        <a:lstStyle/>
                        <a:p>
                          <a:pPr algn="ctr"/>
                          <a:r>
                            <a:rPr lang="es-CL" dirty="0"/>
                            <a:t>3</a:t>
                          </a:r>
                        </a:p>
                      </a:txBody>
                      <a:tcPr/>
                    </a:tc>
                    <a:tc>
                      <a:txBody>
                        <a:bodyPr/>
                        <a:lstStyle/>
                        <a:p>
                          <a:pPr algn="ctr"/>
                          <a:r>
                            <a:rPr lang="es-CL" dirty="0"/>
                            <a:t>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800" b="0" i="0" u="none" strike="noStrike" kern="1200" cap="none" spc="0" normalizeH="0" baseline="0" noProof="0" dirty="0">
                              <a:ln>
                                <a:noFill/>
                              </a:ln>
                              <a:solidFill>
                                <a:prstClr val="black"/>
                              </a:solidFill>
                              <a:effectLst/>
                              <a:uLnTx/>
                              <a:uFillTx/>
                              <a:latin typeface="Calibri" panose="020F0502020204030204"/>
                              <a:ea typeface="+mn-ea"/>
                              <a:cs typeface="+mn-cs"/>
                            </a:rPr>
                            <a:t>2/5 = 0,4</a:t>
                          </a:r>
                        </a:p>
                      </a:txBody>
                      <a:tcPr/>
                    </a:tc>
                    <a:tc>
                      <a:txBody>
                        <a:bodyPr/>
                        <a:lstStyle/>
                        <a:p>
                          <a:endParaRPr lang="es-CL"/>
                        </a:p>
                      </a:txBody>
                      <a:tcPr>
                        <a:blipFill>
                          <a:blip r:embed="rId2"/>
                          <a:stretch>
                            <a:fillRect l="-146538" t="-362500" r="-769" b="-315625"/>
                          </a:stretch>
                        </a:blipFill>
                      </a:tcPr>
                    </a:tc>
                    <a:extLst>
                      <a:ext uri="{0D108BD9-81ED-4DB2-BD59-A6C34878D82A}">
                        <a16:rowId xmlns:a16="http://schemas.microsoft.com/office/drawing/2014/main" val="2537750860"/>
                      </a:ext>
                    </a:extLst>
                  </a:tr>
                  <a:tr h="401130">
                    <a:tc>
                      <a:txBody>
                        <a:bodyPr/>
                        <a:lstStyle/>
                        <a:p>
                          <a:pPr algn="ctr"/>
                          <a:r>
                            <a:rPr lang="es-CL" dirty="0"/>
                            <a:t>4</a:t>
                          </a:r>
                        </a:p>
                      </a:txBody>
                      <a:tcPr/>
                    </a:tc>
                    <a:tc>
                      <a:txBody>
                        <a:bodyPr/>
                        <a:lstStyle/>
                        <a:p>
                          <a:pPr algn="ctr"/>
                          <a:r>
                            <a:rPr lang="es-CL" dirty="0"/>
                            <a:t>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800" b="0" i="0" u="none" strike="noStrike" kern="1200" cap="none" spc="0" normalizeH="0" baseline="0" noProof="0" dirty="0">
                              <a:ln>
                                <a:noFill/>
                              </a:ln>
                              <a:solidFill>
                                <a:prstClr val="black"/>
                              </a:solidFill>
                              <a:effectLst/>
                              <a:uLnTx/>
                              <a:uFillTx/>
                              <a:latin typeface="Calibri" panose="020F0502020204030204"/>
                              <a:ea typeface="+mn-ea"/>
                              <a:cs typeface="+mn-cs"/>
                            </a:rPr>
                            <a:t>1/5 = 0,2</a:t>
                          </a:r>
                        </a:p>
                      </a:txBody>
                      <a:tcPr/>
                    </a:tc>
                    <a:tc>
                      <a:txBody>
                        <a:bodyPr/>
                        <a:lstStyle/>
                        <a:p>
                          <a:endParaRPr lang="es-CL"/>
                        </a:p>
                      </a:txBody>
                      <a:tcPr>
                        <a:blipFill>
                          <a:blip r:embed="rId2"/>
                          <a:stretch>
                            <a:fillRect l="-146538" t="-462500" r="-769" b="-215625"/>
                          </a:stretch>
                        </a:blipFill>
                      </a:tcPr>
                    </a:tc>
                    <a:extLst>
                      <a:ext uri="{0D108BD9-81ED-4DB2-BD59-A6C34878D82A}">
                        <a16:rowId xmlns:a16="http://schemas.microsoft.com/office/drawing/2014/main" val="891700957"/>
                      </a:ext>
                    </a:extLst>
                  </a:tr>
                  <a:tr h="408686">
                    <a:tc>
                      <a:txBody>
                        <a:bodyPr/>
                        <a:lstStyle/>
                        <a:p>
                          <a:pPr algn="ctr"/>
                          <a:r>
                            <a:rPr lang="es-CL" dirty="0"/>
                            <a:t>5</a:t>
                          </a:r>
                        </a:p>
                      </a:txBody>
                      <a:tcPr/>
                    </a:tc>
                    <a:tc>
                      <a:txBody>
                        <a:bodyPr/>
                        <a:lstStyle/>
                        <a:p>
                          <a:pPr algn="ctr"/>
                          <a:r>
                            <a:rPr lang="es-CL" dirty="0"/>
                            <a:t>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800" b="0" i="0" u="none" strike="noStrike" kern="1200" cap="none" spc="0" normalizeH="0" baseline="0" noProof="0" dirty="0">
                              <a:ln>
                                <a:noFill/>
                              </a:ln>
                              <a:solidFill>
                                <a:prstClr val="black"/>
                              </a:solidFill>
                              <a:effectLst/>
                              <a:uLnTx/>
                              <a:uFillTx/>
                              <a:latin typeface="Calibri" panose="020F0502020204030204"/>
                              <a:ea typeface="+mn-ea"/>
                              <a:cs typeface="+mn-cs"/>
                            </a:rPr>
                            <a:t>0/5 = 0</a:t>
                          </a:r>
                        </a:p>
                      </a:txBody>
                      <a:tcPr/>
                    </a:tc>
                    <a:tc>
                      <a:txBody>
                        <a:bodyPr/>
                        <a:lstStyle/>
                        <a:p>
                          <a:endParaRPr lang="es-CL"/>
                        </a:p>
                      </a:txBody>
                      <a:tcPr>
                        <a:blipFill>
                          <a:blip r:embed="rId2"/>
                          <a:stretch>
                            <a:fillRect l="-146538" t="-562500" r="-769" b="-115625"/>
                          </a:stretch>
                        </a:blipFill>
                      </a:tcPr>
                    </a:tc>
                    <a:extLst>
                      <a:ext uri="{0D108BD9-81ED-4DB2-BD59-A6C34878D82A}">
                        <a16:rowId xmlns:a16="http://schemas.microsoft.com/office/drawing/2014/main" val="136653507"/>
                      </a:ext>
                    </a:extLst>
                  </a:tr>
                  <a:tr h="370840">
                    <a:tc>
                      <a:txBody>
                        <a:bodyPr/>
                        <a:lstStyle/>
                        <a:p>
                          <a:endParaRPr lang="es-CL"/>
                        </a:p>
                      </a:txBody>
                      <a:tcPr/>
                    </a:tc>
                    <a:tc>
                      <a:txBody>
                        <a:bodyPr/>
                        <a:lstStyle/>
                        <a:p>
                          <a:endParaRPr lang="es-CL" dirty="0"/>
                        </a:p>
                      </a:txBody>
                      <a:tcPr/>
                    </a:tc>
                    <a:tc>
                      <a:txBody>
                        <a:bodyPr/>
                        <a:lstStyle/>
                        <a:p>
                          <a:endParaRPr lang="es-CL" dirty="0"/>
                        </a:p>
                      </a:txBody>
                      <a:tcPr/>
                    </a:tc>
                    <a:tc>
                      <a:txBody>
                        <a:bodyPr/>
                        <a:lstStyle/>
                        <a:p>
                          <a:pPr algn="ctr"/>
                          <a:r>
                            <a:rPr lang="es-CL" dirty="0"/>
                            <a:t>792</a:t>
                          </a:r>
                        </a:p>
                      </a:txBody>
                      <a:tcPr/>
                    </a:tc>
                    <a:extLst>
                      <a:ext uri="{0D108BD9-81ED-4DB2-BD59-A6C34878D82A}">
                        <a16:rowId xmlns:a16="http://schemas.microsoft.com/office/drawing/2014/main" val="3787564111"/>
                      </a:ext>
                    </a:extLst>
                  </a:tr>
                </a:tbl>
              </a:graphicData>
            </a:graphic>
          </p:graphicFrame>
        </mc:Fallback>
      </mc:AlternateContent>
      <p:sp>
        <p:nvSpPr>
          <p:cNvPr id="9" name="Rectángulo 8">
            <a:extLst>
              <a:ext uri="{FF2B5EF4-FFF2-40B4-BE49-F238E27FC236}">
                <a16:creationId xmlns:a16="http://schemas.microsoft.com/office/drawing/2014/main" id="{228EDE19-6C1F-F044-B7CF-2FB47222394F}"/>
              </a:ext>
            </a:extLst>
          </p:cNvPr>
          <p:cNvSpPr/>
          <p:nvPr/>
        </p:nvSpPr>
        <p:spPr>
          <a:xfrm>
            <a:off x="1527858" y="5044110"/>
            <a:ext cx="9410218" cy="1015663"/>
          </a:xfrm>
          <a:prstGeom prst="rect">
            <a:avLst/>
          </a:prstGeom>
        </p:spPr>
        <p:txBody>
          <a:bodyPr wrap="square">
            <a:spAutoFit/>
          </a:bodyPr>
          <a:lstStyle/>
          <a:p>
            <a:pPr algn="just"/>
            <a:r>
              <a:rPr lang="es-CL" sz="2000" dirty="0">
                <a:solidFill>
                  <a:srgbClr val="000000"/>
                </a:solidFill>
              </a:rPr>
              <a:t>Para calcular la </a:t>
            </a:r>
            <a:r>
              <a:rPr lang="es-CL" sz="2000" b="1" dirty="0">
                <a:solidFill>
                  <a:srgbClr val="000000"/>
                </a:solidFill>
              </a:rPr>
              <a:t>media</a:t>
            </a:r>
            <a:r>
              <a:rPr lang="es-CL" sz="2000" dirty="0">
                <a:solidFill>
                  <a:srgbClr val="000000"/>
                </a:solidFill>
              </a:rPr>
              <a:t> de la distribución muestral de proporciones se tendría que hacer la sumatoria de la </a:t>
            </a:r>
            <a:r>
              <a:rPr lang="es-CL" sz="2000" b="1" dirty="0">
                <a:solidFill>
                  <a:srgbClr val="000000"/>
                </a:solidFill>
              </a:rPr>
              <a:t>frecuencia por el valor de la proporción muestral </a:t>
            </a:r>
            <a:r>
              <a:rPr lang="es-CL" sz="2000" dirty="0">
                <a:solidFill>
                  <a:srgbClr val="000000"/>
                </a:solidFill>
              </a:rPr>
              <a:t>y </a:t>
            </a:r>
            <a:r>
              <a:rPr lang="es-CL" sz="2000" b="1" dirty="0">
                <a:solidFill>
                  <a:srgbClr val="000000"/>
                </a:solidFill>
              </a:rPr>
              <a:t>dividirla entre el número total de muestras</a:t>
            </a:r>
            <a:r>
              <a:rPr lang="es-CL" sz="2000" dirty="0">
                <a:solidFill>
                  <a:srgbClr val="000000"/>
                </a:solidFill>
              </a:rPr>
              <a:t>. Esto es:</a:t>
            </a:r>
            <a:endParaRPr lang="es-CL" sz="2000" dirty="0"/>
          </a:p>
        </p:txBody>
      </p:sp>
    </p:spTree>
    <p:extLst>
      <p:ext uri="{BB962C8B-B14F-4D97-AF65-F5344CB8AC3E}">
        <p14:creationId xmlns:p14="http://schemas.microsoft.com/office/powerpoint/2010/main" val="41186855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6150C-338A-9C48-97A2-41072355BE87}"/>
              </a:ext>
            </a:extLst>
          </p:cNvPr>
          <p:cNvSpPr>
            <a:spLocks noGrp="1"/>
          </p:cNvSpPr>
          <p:nvPr>
            <p:ph type="ctrTitle"/>
          </p:nvPr>
        </p:nvSpPr>
        <p:spPr>
          <a:xfrm>
            <a:off x="2452439" y="658912"/>
            <a:ext cx="8738726" cy="594853"/>
          </a:xfrm>
        </p:spPr>
        <p:txBody>
          <a:bodyPr/>
          <a:lstStyle/>
          <a:p>
            <a:pPr algn="r"/>
            <a:r>
              <a:rPr lang="es-CL" dirty="0">
                <a:solidFill>
                  <a:schemeClr val="accent6">
                    <a:lumMod val="50000"/>
                  </a:schemeClr>
                </a:solidFill>
              </a:rPr>
              <a:t>Distribución de Estadístico proporción muestral</a:t>
            </a:r>
          </a:p>
        </p:txBody>
      </p:sp>
      <mc:AlternateContent xmlns:mc="http://schemas.openxmlformats.org/markup-compatibility/2006" xmlns:a14="http://schemas.microsoft.com/office/drawing/2010/main">
        <mc:Choice Requires="a14">
          <p:sp>
            <p:nvSpPr>
              <p:cNvPr id="9" name="Rectángulo 8">
                <a:extLst>
                  <a:ext uri="{FF2B5EF4-FFF2-40B4-BE49-F238E27FC236}">
                    <a16:creationId xmlns:a16="http://schemas.microsoft.com/office/drawing/2014/main" id="{228EDE19-6C1F-F044-B7CF-2FB47222394F}"/>
                  </a:ext>
                </a:extLst>
              </p:cNvPr>
              <p:cNvSpPr/>
              <p:nvPr/>
            </p:nvSpPr>
            <p:spPr>
              <a:xfrm>
                <a:off x="1689903" y="1490682"/>
                <a:ext cx="9410218" cy="695062"/>
              </a:xfrm>
              <a:prstGeom prst="rect">
                <a:avLst/>
              </a:prstGeom>
            </p:spPr>
            <p:txBody>
              <a:bodyPr wrap="square">
                <a:spAutoFit/>
              </a:bodyPr>
              <a:lstStyle/>
              <a:p>
                <a:pPr algn="just"/>
                <a14:m>
                  <m:oMathPara xmlns:m="http://schemas.openxmlformats.org/officeDocument/2006/math">
                    <m:oMathParaPr>
                      <m:jc m:val="centerGroup"/>
                    </m:oMathParaPr>
                    <m:oMath xmlns:m="http://schemas.openxmlformats.org/officeDocument/2006/math">
                      <m:sSub>
                        <m:sSubPr>
                          <m:ctrlPr>
                            <a:rPr lang="es-CL" sz="2000" i="1" smtClean="0">
                              <a:latin typeface="Cambria Math" panose="02040503050406030204" pitchFamily="18" charset="0"/>
                            </a:rPr>
                          </m:ctrlPr>
                        </m:sSubPr>
                        <m:e>
                          <m:r>
                            <a:rPr lang="es-CL" sz="2000" i="1" smtClean="0">
                              <a:latin typeface="Cambria Math" panose="02040503050406030204" pitchFamily="18" charset="0"/>
                              <a:ea typeface="Cambria Math" panose="02040503050406030204" pitchFamily="18" charset="0"/>
                            </a:rPr>
                            <m:t>𝜇</m:t>
                          </m:r>
                        </m:e>
                        <m:sub>
                          <m:r>
                            <a:rPr lang="es-ES" sz="2000" b="0" i="1" smtClean="0">
                              <a:latin typeface="Cambria Math" panose="02040503050406030204" pitchFamily="18" charset="0"/>
                            </a:rPr>
                            <m:t>𝑝</m:t>
                          </m:r>
                        </m:sub>
                      </m:sSub>
                      <m:r>
                        <a:rPr lang="es-ES" sz="2000" b="0" i="1" smtClean="0">
                          <a:latin typeface="Cambria Math" panose="02040503050406030204" pitchFamily="18" charset="0"/>
                        </a:rPr>
                        <m:t>=</m:t>
                      </m:r>
                      <m:f>
                        <m:fPr>
                          <m:ctrlPr>
                            <a:rPr lang="es-ES" sz="2000" b="0" i="1" smtClean="0">
                              <a:latin typeface="Cambria Math" panose="02040503050406030204" pitchFamily="18" charset="0"/>
                            </a:rPr>
                          </m:ctrlPr>
                        </m:fPr>
                        <m:num>
                          <m:r>
                            <a:rPr lang="es-ES" sz="2000" b="0" i="1" smtClean="0">
                              <a:latin typeface="Cambria Math" panose="02040503050406030204" pitchFamily="18" charset="0"/>
                            </a:rPr>
                            <m:t>8</m:t>
                          </m:r>
                          <m:r>
                            <a:rPr lang="es-ES" sz="2000" b="0" i="1" smtClean="0">
                              <a:latin typeface="Cambria Math" panose="02040503050406030204" pitchFamily="18" charset="0"/>
                            </a:rPr>
                            <m:t>∗</m:t>
                          </m:r>
                          <m:r>
                            <a:rPr lang="es-ES" sz="2000" b="0" i="1" smtClean="0">
                              <a:latin typeface="Cambria Math" panose="02040503050406030204" pitchFamily="18" charset="0"/>
                            </a:rPr>
                            <m:t>0</m:t>
                          </m:r>
                          <m:r>
                            <a:rPr lang="es-ES" sz="2000" b="0" i="1" smtClean="0">
                              <a:latin typeface="Cambria Math" panose="02040503050406030204" pitchFamily="18" charset="0"/>
                            </a:rPr>
                            <m:t>,</m:t>
                          </m:r>
                          <m:r>
                            <a:rPr lang="es-ES" sz="2000" b="0" i="1" smtClean="0">
                              <a:latin typeface="Cambria Math" panose="02040503050406030204" pitchFamily="18" charset="0"/>
                            </a:rPr>
                            <m:t>8</m:t>
                          </m:r>
                          <m:r>
                            <a:rPr lang="es-ES" sz="2000" b="0" i="1" smtClean="0">
                              <a:latin typeface="Cambria Math" panose="02040503050406030204" pitchFamily="18" charset="0"/>
                            </a:rPr>
                            <m:t>+</m:t>
                          </m:r>
                          <m:r>
                            <a:rPr lang="es-ES" sz="2000" b="0" i="1" smtClean="0">
                              <a:latin typeface="Cambria Math" panose="02040503050406030204" pitchFamily="18" charset="0"/>
                            </a:rPr>
                            <m:t>112</m:t>
                          </m:r>
                          <m:r>
                            <a:rPr lang="es-ES" sz="2000" b="0" i="1" smtClean="0">
                              <a:latin typeface="Cambria Math" panose="02040503050406030204" pitchFamily="18" charset="0"/>
                            </a:rPr>
                            <m:t>∗</m:t>
                          </m:r>
                          <m:r>
                            <a:rPr lang="es-ES" sz="2000" b="0" i="1" smtClean="0">
                              <a:latin typeface="Cambria Math" panose="02040503050406030204" pitchFamily="18" charset="0"/>
                            </a:rPr>
                            <m:t>0</m:t>
                          </m:r>
                          <m:r>
                            <a:rPr lang="es-ES" sz="2000" b="0" i="1" smtClean="0">
                              <a:latin typeface="Cambria Math" panose="02040503050406030204" pitchFamily="18" charset="0"/>
                            </a:rPr>
                            <m:t>,</m:t>
                          </m:r>
                          <m:r>
                            <a:rPr lang="es-ES" sz="2000" b="0" i="1" smtClean="0">
                              <a:latin typeface="Cambria Math" panose="02040503050406030204" pitchFamily="18" charset="0"/>
                            </a:rPr>
                            <m:t>6</m:t>
                          </m:r>
                          <m:r>
                            <a:rPr lang="es-ES" sz="2000" b="0" i="1" smtClean="0">
                              <a:latin typeface="Cambria Math" panose="02040503050406030204" pitchFamily="18" charset="0"/>
                            </a:rPr>
                            <m:t>+</m:t>
                          </m:r>
                          <m:r>
                            <a:rPr lang="es-ES" sz="2000" b="0" i="1" smtClean="0">
                              <a:latin typeface="Cambria Math" panose="02040503050406030204" pitchFamily="18" charset="0"/>
                            </a:rPr>
                            <m:t>336</m:t>
                          </m:r>
                          <m:r>
                            <a:rPr lang="es-ES" sz="2000" b="0" i="1" smtClean="0">
                              <a:latin typeface="Cambria Math" panose="02040503050406030204" pitchFamily="18" charset="0"/>
                            </a:rPr>
                            <m:t>∗</m:t>
                          </m:r>
                          <m:r>
                            <a:rPr lang="es-ES" sz="2000" b="0" i="1" smtClean="0">
                              <a:latin typeface="Cambria Math" panose="02040503050406030204" pitchFamily="18" charset="0"/>
                            </a:rPr>
                            <m:t>0</m:t>
                          </m:r>
                          <m:r>
                            <a:rPr lang="es-ES" sz="2000" b="0" i="1" smtClean="0">
                              <a:latin typeface="Cambria Math" panose="02040503050406030204" pitchFamily="18" charset="0"/>
                            </a:rPr>
                            <m:t>,</m:t>
                          </m:r>
                          <m:r>
                            <a:rPr lang="es-ES" sz="2000" b="0" i="1" smtClean="0">
                              <a:latin typeface="Cambria Math" panose="02040503050406030204" pitchFamily="18" charset="0"/>
                            </a:rPr>
                            <m:t>4</m:t>
                          </m:r>
                          <m:r>
                            <a:rPr lang="es-ES" sz="2000" b="0" i="1" smtClean="0">
                              <a:latin typeface="Cambria Math" panose="02040503050406030204" pitchFamily="18" charset="0"/>
                            </a:rPr>
                            <m:t>+</m:t>
                          </m:r>
                          <m:r>
                            <a:rPr lang="es-ES" sz="2000" b="0" i="1" smtClean="0">
                              <a:latin typeface="Cambria Math" panose="02040503050406030204" pitchFamily="18" charset="0"/>
                            </a:rPr>
                            <m:t>280</m:t>
                          </m:r>
                          <m:r>
                            <a:rPr lang="es-ES" sz="2000" b="0" i="1" smtClean="0">
                              <a:latin typeface="Cambria Math" panose="02040503050406030204" pitchFamily="18" charset="0"/>
                            </a:rPr>
                            <m:t>∗</m:t>
                          </m:r>
                          <m:r>
                            <a:rPr lang="es-ES" sz="2000" b="0" i="1" smtClean="0">
                              <a:latin typeface="Cambria Math" panose="02040503050406030204" pitchFamily="18" charset="0"/>
                            </a:rPr>
                            <m:t>0</m:t>
                          </m:r>
                          <m:r>
                            <a:rPr lang="es-ES" sz="2000" b="0" i="1" smtClean="0">
                              <a:latin typeface="Cambria Math" panose="02040503050406030204" pitchFamily="18" charset="0"/>
                            </a:rPr>
                            <m:t>,</m:t>
                          </m:r>
                          <m:r>
                            <a:rPr lang="es-ES" sz="2000" b="0" i="1" smtClean="0">
                              <a:latin typeface="Cambria Math" panose="02040503050406030204" pitchFamily="18" charset="0"/>
                            </a:rPr>
                            <m:t>2</m:t>
                          </m:r>
                          <m:r>
                            <a:rPr lang="es-ES" sz="2000" b="0" i="1" smtClean="0">
                              <a:latin typeface="Cambria Math" panose="02040503050406030204" pitchFamily="18" charset="0"/>
                            </a:rPr>
                            <m:t>+</m:t>
                          </m:r>
                          <m:r>
                            <a:rPr lang="es-ES" sz="2000" b="0" i="1" smtClean="0">
                              <a:latin typeface="Cambria Math" panose="02040503050406030204" pitchFamily="18" charset="0"/>
                            </a:rPr>
                            <m:t>56</m:t>
                          </m:r>
                          <m:r>
                            <a:rPr lang="es-ES" sz="2000" b="0" i="1" smtClean="0">
                              <a:latin typeface="Cambria Math" panose="02040503050406030204" pitchFamily="18" charset="0"/>
                            </a:rPr>
                            <m:t>∗</m:t>
                          </m:r>
                          <m:r>
                            <a:rPr lang="es-ES" sz="2000" b="0" i="1" smtClean="0">
                              <a:latin typeface="Cambria Math" panose="02040503050406030204" pitchFamily="18" charset="0"/>
                            </a:rPr>
                            <m:t>0</m:t>
                          </m:r>
                        </m:num>
                        <m:den>
                          <m:r>
                            <a:rPr lang="es-ES" sz="2000" b="0" i="1" smtClean="0">
                              <a:latin typeface="Cambria Math" panose="02040503050406030204" pitchFamily="18" charset="0"/>
                            </a:rPr>
                            <m:t>792</m:t>
                          </m:r>
                        </m:den>
                      </m:f>
                      <m:r>
                        <a:rPr lang="es-ES" sz="2000" b="0" i="1" smtClean="0">
                          <a:latin typeface="Cambria Math" panose="02040503050406030204" pitchFamily="18" charset="0"/>
                        </a:rPr>
                        <m:t>=</m:t>
                      </m:r>
                      <m:f>
                        <m:fPr>
                          <m:ctrlPr>
                            <a:rPr lang="es-ES" sz="2000" b="0" i="1" smtClean="0">
                              <a:latin typeface="Cambria Math" panose="02040503050406030204" pitchFamily="18" charset="0"/>
                            </a:rPr>
                          </m:ctrlPr>
                        </m:fPr>
                        <m:num>
                          <m:r>
                            <a:rPr lang="es-ES" sz="2000" b="0" i="1" smtClean="0">
                              <a:latin typeface="Cambria Math" panose="02040503050406030204" pitchFamily="18" charset="0"/>
                            </a:rPr>
                            <m:t>1</m:t>
                          </m:r>
                        </m:num>
                        <m:den>
                          <m:r>
                            <a:rPr lang="es-ES" sz="2000" b="0" i="1" smtClean="0">
                              <a:latin typeface="Cambria Math" panose="02040503050406030204" pitchFamily="18" charset="0"/>
                            </a:rPr>
                            <m:t>3</m:t>
                          </m:r>
                        </m:den>
                      </m:f>
                    </m:oMath>
                  </m:oMathPara>
                </a14:m>
                <a:endParaRPr lang="es-CL" sz="2000" dirty="0"/>
              </a:p>
            </p:txBody>
          </p:sp>
        </mc:Choice>
        <mc:Fallback xmlns="">
          <p:sp>
            <p:nvSpPr>
              <p:cNvPr id="9" name="Rectángulo 8">
                <a:extLst>
                  <a:ext uri="{FF2B5EF4-FFF2-40B4-BE49-F238E27FC236}">
                    <a16:creationId xmlns:a16="http://schemas.microsoft.com/office/drawing/2014/main" id="{228EDE19-6C1F-F044-B7CF-2FB47222394F}"/>
                  </a:ext>
                </a:extLst>
              </p:cNvPr>
              <p:cNvSpPr>
                <a:spLocks noRot="1" noChangeAspect="1" noMove="1" noResize="1" noEditPoints="1" noAdjustHandles="1" noChangeArrowheads="1" noChangeShapeType="1" noTextEdit="1"/>
              </p:cNvSpPr>
              <p:nvPr/>
            </p:nvSpPr>
            <p:spPr>
              <a:xfrm>
                <a:off x="1689903" y="1490682"/>
                <a:ext cx="9410218" cy="695062"/>
              </a:xfrm>
              <a:prstGeom prst="rect">
                <a:avLst/>
              </a:prstGeom>
              <a:blipFill>
                <a:blip r:embed="rId2"/>
                <a:stretch>
                  <a:fillRect b="-1786"/>
                </a:stretch>
              </a:blipFill>
            </p:spPr>
            <p:txBody>
              <a:bodyPr/>
              <a:lstStyle/>
              <a:p>
                <a:r>
                  <a:rPr lang="es-CL">
                    <a:noFill/>
                  </a:rPr>
                  <a:t> </a:t>
                </a:r>
              </a:p>
            </p:txBody>
          </p:sp>
        </mc:Fallback>
      </mc:AlternateContent>
      <p:sp>
        <p:nvSpPr>
          <p:cNvPr id="3" name="Rectángulo 2">
            <a:extLst>
              <a:ext uri="{FF2B5EF4-FFF2-40B4-BE49-F238E27FC236}">
                <a16:creationId xmlns:a16="http://schemas.microsoft.com/office/drawing/2014/main" id="{93268F2B-E4AC-8D4F-A88A-39FDEB970317}"/>
              </a:ext>
            </a:extLst>
          </p:cNvPr>
          <p:cNvSpPr/>
          <p:nvPr/>
        </p:nvSpPr>
        <p:spPr>
          <a:xfrm>
            <a:off x="1846161" y="2562221"/>
            <a:ext cx="9097701" cy="707886"/>
          </a:xfrm>
          <a:prstGeom prst="rect">
            <a:avLst/>
          </a:prstGeom>
        </p:spPr>
        <p:txBody>
          <a:bodyPr wrap="square">
            <a:spAutoFit/>
          </a:bodyPr>
          <a:lstStyle/>
          <a:p>
            <a:r>
              <a:rPr lang="es-CL" sz="2000" dirty="0">
                <a:solidFill>
                  <a:srgbClr val="000000"/>
                </a:solidFill>
              </a:rPr>
              <a:t>Como podemos observar la media de la distribución muestral de proporciones es igual a la Proporción de la población.</a:t>
            </a:r>
            <a:endParaRPr lang="es-CL" sz="2000" dirty="0"/>
          </a:p>
        </p:txBody>
      </p:sp>
      <mc:AlternateContent xmlns:mc="http://schemas.openxmlformats.org/markup-compatibility/2006" xmlns:a14="http://schemas.microsoft.com/office/drawing/2010/main">
        <mc:Choice Requires="a14">
          <p:sp>
            <p:nvSpPr>
              <p:cNvPr id="4" name="Rectángulo 3">
                <a:extLst>
                  <a:ext uri="{FF2B5EF4-FFF2-40B4-BE49-F238E27FC236}">
                    <a16:creationId xmlns:a16="http://schemas.microsoft.com/office/drawing/2014/main" id="{28B7A0FF-B44F-0643-9541-AD38C73FCE9D}"/>
                  </a:ext>
                </a:extLst>
              </p:cNvPr>
              <p:cNvSpPr/>
              <p:nvPr/>
            </p:nvSpPr>
            <p:spPr>
              <a:xfrm>
                <a:off x="5826145" y="3376009"/>
                <a:ext cx="995657" cy="42377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s-CL" sz="2000" i="1" smtClean="0">
                              <a:latin typeface="Cambria Math" panose="02040503050406030204" pitchFamily="18" charset="0"/>
                            </a:rPr>
                          </m:ctrlPr>
                        </m:sSubPr>
                        <m:e>
                          <m:r>
                            <a:rPr lang="es-CL" sz="2000" i="1">
                              <a:latin typeface="Cambria Math" panose="02040503050406030204" pitchFamily="18" charset="0"/>
                              <a:ea typeface="Cambria Math" panose="02040503050406030204" pitchFamily="18" charset="0"/>
                            </a:rPr>
                            <m:t>𝜇</m:t>
                          </m:r>
                        </m:e>
                        <m:sub>
                          <m:r>
                            <a:rPr lang="es-ES" sz="2000" i="1">
                              <a:latin typeface="Cambria Math" panose="02040503050406030204" pitchFamily="18" charset="0"/>
                            </a:rPr>
                            <m:t>𝑝</m:t>
                          </m:r>
                        </m:sub>
                      </m:sSub>
                      <m:r>
                        <a:rPr lang="es-ES" sz="2000" b="0" i="1" smtClean="0">
                          <a:latin typeface="Cambria Math" panose="02040503050406030204" pitchFamily="18" charset="0"/>
                        </a:rPr>
                        <m:t>=</m:t>
                      </m:r>
                      <m:r>
                        <a:rPr lang="es-ES" sz="2000" b="0" i="1" smtClean="0">
                          <a:latin typeface="Cambria Math" panose="02040503050406030204" pitchFamily="18" charset="0"/>
                        </a:rPr>
                        <m:t>𝑝</m:t>
                      </m:r>
                    </m:oMath>
                  </m:oMathPara>
                </a14:m>
                <a:endParaRPr lang="es-CL" dirty="0"/>
              </a:p>
            </p:txBody>
          </p:sp>
        </mc:Choice>
        <mc:Fallback xmlns="">
          <p:sp>
            <p:nvSpPr>
              <p:cNvPr id="4" name="Rectángulo 3">
                <a:extLst>
                  <a:ext uri="{FF2B5EF4-FFF2-40B4-BE49-F238E27FC236}">
                    <a16:creationId xmlns:a16="http://schemas.microsoft.com/office/drawing/2014/main" id="{28B7A0FF-B44F-0643-9541-AD38C73FCE9D}"/>
                  </a:ext>
                </a:extLst>
              </p:cNvPr>
              <p:cNvSpPr>
                <a:spLocks noRot="1" noChangeAspect="1" noMove="1" noResize="1" noEditPoints="1" noAdjustHandles="1" noChangeArrowheads="1" noChangeShapeType="1" noTextEdit="1"/>
              </p:cNvSpPr>
              <p:nvPr/>
            </p:nvSpPr>
            <p:spPr>
              <a:xfrm>
                <a:off x="5826145" y="3376009"/>
                <a:ext cx="995657" cy="423770"/>
              </a:xfrm>
              <a:prstGeom prst="rect">
                <a:avLst/>
              </a:prstGeom>
              <a:blipFill>
                <a:blip r:embed="rId3"/>
                <a:stretch>
                  <a:fillRect b="-2857"/>
                </a:stretch>
              </a:blipFill>
            </p:spPr>
            <p:txBody>
              <a:bodyPr/>
              <a:lstStyle/>
              <a:p>
                <a:r>
                  <a:rPr lang="es-CL">
                    <a:noFill/>
                  </a:rPr>
                  <a:t> </a:t>
                </a:r>
              </a:p>
            </p:txBody>
          </p:sp>
        </mc:Fallback>
      </mc:AlternateContent>
      <p:sp>
        <p:nvSpPr>
          <p:cNvPr id="5" name="Rectángulo 4">
            <a:extLst>
              <a:ext uri="{FF2B5EF4-FFF2-40B4-BE49-F238E27FC236}">
                <a16:creationId xmlns:a16="http://schemas.microsoft.com/office/drawing/2014/main" id="{662F75EB-0B91-8748-8778-B05A1C30AAE8}"/>
              </a:ext>
            </a:extLst>
          </p:cNvPr>
          <p:cNvSpPr/>
          <p:nvPr/>
        </p:nvSpPr>
        <p:spPr>
          <a:xfrm>
            <a:off x="1846160" y="3905681"/>
            <a:ext cx="9097701" cy="707886"/>
          </a:xfrm>
          <a:prstGeom prst="rect">
            <a:avLst/>
          </a:prstGeom>
        </p:spPr>
        <p:txBody>
          <a:bodyPr wrap="square">
            <a:spAutoFit/>
          </a:bodyPr>
          <a:lstStyle/>
          <a:p>
            <a:pPr algn="just"/>
            <a:r>
              <a:rPr lang="es-CL" sz="2000" dirty="0">
                <a:solidFill>
                  <a:srgbClr val="000000"/>
                </a:solidFill>
              </a:rPr>
              <a:t>También se puede calcular la desviación estándar de la distribución muestral de proporciones:</a:t>
            </a:r>
          </a:p>
        </p:txBody>
      </p:sp>
      <mc:AlternateContent xmlns:mc="http://schemas.openxmlformats.org/markup-compatibility/2006" xmlns:a14="http://schemas.microsoft.com/office/drawing/2010/main">
        <mc:Choice Requires="a14">
          <p:sp>
            <p:nvSpPr>
              <p:cNvPr id="10" name="Rectángulo 9">
                <a:extLst>
                  <a:ext uri="{FF2B5EF4-FFF2-40B4-BE49-F238E27FC236}">
                    <a16:creationId xmlns:a16="http://schemas.microsoft.com/office/drawing/2014/main" id="{BAEA9ABE-4A30-2440-AD81-36881F589362}"/>
                  </a:ext>
                </a:extLst>
              </p:cNvPr>
              <p:cNvSpPr/>
              <p:nvPr/>
            </p:nvSpPr>
            <p:spPr>
              <a:xfrm>
                <a:off x="1846160" y="4824654"/>
                <a:ext cx="9410218" cy="843116"/>
              </a:xfrm>
              <a:prstGeom prst="rect">
                <a:avLst/>
              </a:prstGeom>
            </p:spPr>
            <p:txBody>
              <a:bodyPr wrap="square">
                <a:spAutoFit/>
              </a:bodyPr>
              <a:lstStyle/>
              <a:p>
                <a:pPr algn="just"/>
                <a14:m>
                  <m:oMathPara xmlns:m="http://schemas.openxmlformats.org/officeDocument/2006/math">
                    <m:oMathParaPr>
                      <m:jc m:val="centerGroup"/>
                    </m:oMathParaPr>
                    <m:oMath xmlns:m="http://schemas.openxmlformats.org/officeDocument/2006/math">
                      <m:sSubSup>
                        <m:sSubSupPr>
                          <m:ctrlPr>
                            <a:rPr lang="es-ES" sz="2000" b="0" i="1" smtClean="0">
                              <a:latin typeface="Cambria Math" panose="02040503050406030204" pitchFamily="18" charset="0"/>
                            </a:rPr>
                          </m:ctrlPr>
                        </m:sSubSupPr>
                        <m:e>
                          <m:r>
                            <a:rPr lang="es-ES" sz="2000" b="0" i="1" smtClean="0">
                              <a:latin typeface="Cambria Math" panose="02040503050406030204" pitchFamily="18" charset="0"/>
                              <a:ea typeface="Cambria Math" panose="02040503050406030204" pitchFamily="18" charset="0"/>
                            </a:rPr>
                            <m:t>𝜎</m:t>
                          </m:r>
                        </m:e>
                        <m:sub>
                          <m:r>
                            <a:rPr lang="es-ES" sz="2000" b="0" i="1" smtClean="0">
                              <a:latin typeface="Cambria Math" panose="02040503050406030204" pitchFamily="18" charset="0"/>
                            </a:rPr>
                            <m:t>𝑝</m:t>
                          </m:r>
                        </m:sub>
                        <m:sup>
                          <m:r>
                            <a:rPr lang="es-ES" sz="2000" b="0" i="1" smtClean="0">
                              <a:latin typeface="Cambria Math" panose="02040503050406030204" pitchFamily="18" charset="0"/>
                            </a:rPr>
                            <m:t>2</m:t>
                          </m:r>
                        </m:sup>
                      </m:sSubSup>
                      <m:r>
                        <a:rPr lang="es-ES" sz="2000" b="0" i="1" smtClean="0">
                          <a:latin typeface="Cambria Math" panose="02040503050406030204" pitchFamily="18" charset="0"/>
                        </a:rPr>
                        <m:t>=</m:t>
                      </m:r>
                      <m:f>
                        <m:fPr>
                          <m:ctrlPr>
                            <a:rPr lang="es-ES" sz="2000" i="1">
                              <a:latin typeface="Cambria Math" panose="02040503050406030204" pitchFamily="18" charset="0"/>
                            </a:rPr>
                          </m:ctrlPr>
                        </m:fPr>
                        <m:num>
                          <m:r>
                            <a:rPr lang="es-ES" sz="2000" i="1">
                              <a:latin typeface="Cambria Math" panose="02040503050406030204" pitchFamily="18" charset="0"/>
                            </a:rPr>
                            <m:t>8</m:t>
                          </m:r>
                          <m:r>
                            <a:rPr lang="es-ES" sz="2000" i="1">
                              <a:latin typeface="Cambria Math" panose="02040503050406030204" pitchFamily="18" charset="0"/>
                            </a:rPr>
                            <m:t>∗</m:t>
                          </m:r>
                          <m:sSup>
                            <m:sSupPr>
                              <m:ctrlPr>
                                <a:rPr lang="es-ES" sz="2000" i="1">
                                  <a:latin typeface="Cambria Math" panose="02040503050406030204" pitchFamily="18" charset="0"/>
                                </a:rPr>
                              </m:ctrlPr>
                            </m:sSupPr>
                            <m:e>
                              <m:d>
                                <m:dPr>
                                  <m:ctrlPr>
                                    <a:rPr lang="es-ES" sz="2000" i="1">
                                      <a:latin typeface="Cambria Math" panose="02040503050406030204" pitchFamily="18" charset="0"/>
                                    </a:rPr>
                                  </m:ctrlPr>
                                </m:dPr>
                                <m:e>
                                  <m:r>
                                    <a:rPr lang="es-ES" sz="2000" i="1">
                                      <a:latin typeface="Cambria Math" panose="02040503050406030204" pitchFamily="18" charset="0"/>
                                    </a:rPr>
                                    <m:t>0</m:t>
                                  </m:r>
                                  <m:r>
                                    <a:rPr lang="es-ES" sz="2000" i="1">
                                      <a:latin typeface="Cambria Math" panose="02040503050406030204" pitchFamily="18" charset="0"/>
                                    </a:rPr>
                                    <m:t>,</m:t>
                                  </m:r>
                                  <m:r>
                                    <a:rPr lang="es-ES" sz="2000" i="1">
                                      <a:latin typeface="Cambria Math" panose="02040503050406030204" pitchFamily="18" charset="0"/>
                                    </a:rPr>
                                    <m:t>8</m:t>
                                  </m:r>
                                  <m:r>
                                    <a:rPr lang="es-ES" sz="2000" i="1">
                                      <a:latin typeface="Cambria Math" panose="02040503050406030204" pitchFamily="18" charset="0"/>
                                    </a:rPr>
                                    <m:t>−</m:t>
                                  </m:r>
                                  <m:f>
                                    <m:fPr>
                                      <m:type m:val="skw"/>
                                      <m:ctrlPr>
                                        <a:rPr lang="es-ES" sz="2000" i="1">
                                          <a:latin typeface="Cambria Math" panose="02040503050406030204" pitchFamily="18" charset="0"/>
                                        </a:rPr>
                                      </m:ctrlPr>
                                    </m:fPr>
                                    <m:num>
                                      <m:r>
                                        <a:rPr lang="es-ES" sz="2000" i="1">
                                          <a:latin typeface="Cambria Math" panose="02040503050406030204" pitchFamily="18" charset="0"/>
                                        </a:rPr>
                                        <m:t>1</m:t>
                                      </m:r>
                                    </m:num>
                                    <m:den>
                                      <m:r>
                                        <a:rPr lang="es-ES" sz="2000" i="1">
                                          <a:latin typeface="Cambria Math" panose="02040503050406030204" pitchFamily="18" charset="0"/>
                                        </a:rPr>
                                        <m:t>3</m:t>
                                      </m:r>
                                    </m:den>
                                  </m:f>
                                </m:e>
                              </m:d>
                            </m:e>
                            <m:sup>
                              <m:r>
                                <a:rPr lang="es-ES" sz="2000" i="1">
                                  <a:latin typeface="Cambria Math" panose="02040503050406030204" pitchFamily="18" charset="0"/>
                                </a:rPr>
                                <m:t>2</m:t>
                              </m:r>
                            </m:sup>
                          </m:sSup>
                          <m:r>
                            <a:rPr lang="es-ES" sz="2000" i="1">
                              <a:latin typeface="Cambria Math" panose="02040503050406030204" pitchFamily="18" charset="0"/>
                            </a:rPr>
                            <m:t>+</m:t>
                          </m:r>
                          <m:r>
                            <a:rPr lang="es-ES" sz="2000" i="1">
                              <a:latin typeface="Cambria Math" panose="02040503050406030204" pitchFamily="18" charset="0"/>
                            </a:rPr>
                            <m:t>112</m:t>
                          </m:r>
                          <m:r>
                            <a:rPr lang="es-ES" sz="2000" i="1">
                              <a:latin typeface="Cambria Math" panose="02040503050406030204" pitchFamily="18" charset="0"/>
                            </a:rPr>
                            <m:t>∗</m:t>
                          </m:r>
                          <m:sSup>
                            <m:sSupPr>
                              <m:ctrlPr>
                                <a:rPr lang="es-ES" sz="2000" i="1">
                                  <a:latin typeface="Cambria Math" panose="02040503050406030204" pitchFamily="18" charset="0"/>
                                </a:rPr>
                              </m:ctrlPr>
                            </m:sSupPr>
                            <m:e>
                              <m:d>
                                <m:dPr>
                                  <m:ctrlPr>
                                    <a:rPr lang="es-ES" sz="2000" i="1">
                                      <a:latin typeface="Cambria Math" panose="02040503050406030204" pitchFamily="18" charset="0"/>
                                    </a:rPr>
                                  </m:ctrlPr>
                                </m:dPr>
                                <m:e>
                                  <m:r>
                                    <a:rPr lang="es-ES" sz="2000" i="1">
                                      <a:latin typeface="Cambria Math" panose="02040503050406030204" pitchFamily="18" charset="0"/>
                                    </a:rPr>
                                    <m:t>0</m:t>
                                  </m:r>
                                  <m:r>
                                    <a:rPr lang="es-ES" sz="2000" i="1">
                                      <a:latin typeface="Cambria Math" panose="02040503050406030204" pitchFamily="18" charset="0"/>
                                    </a:rPr>
                                    <m:t>,</m:t>
                                  </m:r>
                                  <m:r>
                                    <a:rPr lang="es-ES" sz="2000" i="1">
                                      <a:latin typeface="Cambria Math" panose="02040503050406030204" pitchFamily="18" charset="0"/>
                                    </a:rPr>
                                    <m:t>6</m:t>
                                  </m:r>
                                  <m:r>
                                    <a:rPr lang="es-ES" sz="2000" i="1">
                                      <a:latin typeface="Cambria Math" panose="02040503050406030204" pitchFamily="18" charset="0"/>
                                    </a:rPr>
                                    <m:t>−</m:t>
                                  </m:r>
                                  <m:f>
                                    <m:fPr>
                                      <m:type m:val="skw"/>
                                      <m:ctrlPr>
                                        <a:rPr lang="es-ES" sz="2000" i="1">
                                          <a:latin typeface="Cambria Math" panose="02040503050406030204" pitchFamily="18" charset="0"/>
                                        </a:rPr>
                                      </m:ctrlPr>
                                    </m:fPr>
                                    <m:num>
                                      <m:r>
                                        <a:rPr lang="es-ES" sz="2000" i="1">
                                          <a:latin typeface="Cambria Math" panose="02040503050406030204" pitchFamily="18" charset="0"/>
                                        </a:rPr>
                                        <m:t>1</m:t>
                                      </m:r>
                                    </m:num>
                                    <m:den>
                                      <m:r>
                                        <a:rPr lang="es-ES" sz="2000" i="1">
                                          <a:latin typeface="Cambria Math" panose="02040503050406030204" pitchFamily="18" charset="0"/>
                                        </a:rPr>
                                        <m:t>3</m:t>
                                      </m:r>
                                    </m:den>
                                  </m:f>
                                </m:e>
                              </m:d>
                            </m:e>
                            <m:sup>
                              <m:r>
                                <a:rPr lang="es-ES" sz="2000" i="1">
                                  <a:latin typeface="Cambria Math" panose="02040503050406030204" pitchFamily="18" charset="0"/>
                                </a:rPr>
                                <m:t>2</m:t>
                              </m:r>
                            </m:sup>
                          </m:sSup>
                          <m:r>
                            <a:rPr lang="es-ES" sz="2000" i="1">
                              <a:latin typeface="Cambria Math" panose="02040503050406030204" pitchFamily="18" charset="0"/>
                            </a:rPr>
                            <m:t>+…+</m:t>
                          </m:r>
                          <m:r>
                            <a:rPr lang="es-ES" sz="2000" i="1">
                              <a:latin typeface="Cambria Math" panose="02040503050406030204" pitchFamily="18" charset="0"/>
                            </a:rPr>
                            <m:t>56</m:t>
                          </m:r>
                          <m:sSup>
                            <m:sSupPr>
                              <m:ctrlPr>
                                <a:rPr lang="es-ES" sz="2000" i="1">
                                  <a:latin typeface="Cambria Math" panose="02040503050406030204" pitchFamily="18" charset="0"/>
                                </a:rPr>
                              </m:ctrlPr>
                            </m:sSupPr>
                            <m:e>
                              <m:d>
                                <m:dPr>
                                  <m:ctrlPr>
                                    <a:rPr lang="es-ES" sz="2000" i="1">
                                      <a:latin typeface="Cambria Math" panose="02040503050406030204" pitchFamily="18" charset="0"/>
                                    </a:rPr>
                                  </m:ctrlPr>
                                </m:dPr>
                                <m:e>
                                  <m:r>
                                    <a:rPr lang="es-ES" sz="2000" i="1">
                                      <a:latin typeface="Cambria Math" panose="02040503050406030204" pitchFamily="18" charset="0"/>
                                    </a:rPr>
                                    <m:t>0</m:t>
                                  </m:r>
                                  <m:r>
                                    <a:rPr lang="es-ES" sz="2000" i="1">
                                      <a:latin typeface="Cambria Math" panose="02040503050406030204" pitchFamily="18" charset="0"/>
                                    </a:rPr>
                                    <m:t>−</m:t>
                                  </m:r>
                                  <m:f>
                                    <m:fPr>
                                      <m:type m:val="skw"/>
                                      <m:ctrlPr>
                                        <a:rPr lang="es-ES" sz="2000" i="1">
                                          <a:latin typeface="Cambria Math" panose="02040503050406030204" pitchFamily="18" charset="0"/>
                                        </a:rPr>
                                      </m:ctrlPr>
                                    </m:fPr>
                                    <m:num>
                                      <m:r>
                                        <a:rPr lang="es-ES" sz="2000" i="1">
                                          <a:latin typeface="Cambria Math" panose="02040503050406030204" pitchFamily="18" charset="0"/>
                                        </a:rPr>
                                        <m:t>1</m:t>
                                      </m:r>
                                    </m:num>
                                    <m:den>
                                      <m:r>
                                        <a:rPr lang="es-ES" sz="2000" i="1">
                                          <a:latin typeface="Cambria Math" panose="02040503050406030204" pitchFamily="18" charset="0"/>
                                        </a:rPr>
                                        <m:t>3</m:t>
                                      </m:r>
                                    </m:den>
                                  </m:f>
                                </m:e>
                              </m:d>
                            </m:e>
                            <m:sup>
                              <m:r>
                                <a:rPr lang="es-ES" sz="2000" i="1">
                                  <a:latin typeface="Cambria Math" panose="02040503050406030204" pitchFamily="18" charset="0"/>
                                </a:rPr>
                                <m:t>2</m:t>
                              </m:r>
                            </m:sup>
                          </m:sSup>
                        </m:num>
                        <m:den>
                          <m:r>
                            <a:rPr lang="es-ES" sz="2000" i="1">
                              <a:latin typeface="Cambria Math" panose="02040503050406030204" pitchFamily="18" charset="0"/>
                            </a:rPr>
                            <m:t>792</m:t>
                          </m:r>
                        </m:den>
                      </m:f>
                      <m:r>
                        <a:rPr lang="es-ES" sz="2000" b="0" i="1" smtClean="0">
                          <a:latin typeface="Cambria Math" panose="02040503050406030204" pitchFamily="18" charset="0"/>
                        </a:rPr>
                        <m:t>=</m:t>
                      </m:r>
                      <m:r>
                        <a:rPr lang="es-ES" sz="2000" b="0" i="1" smtClean="0">
                          <a:latin typeface="Cambria Math" panose="02040503050406030204" pitchFamily="18" charset="0"/>
                        </a:rPr>
                        <m:t>0</m:t>
                      </m:r>
                      <m:r>
                        <a:rPr lang="es-ES" sz="2000" b="0" i="1" smtClean="0">
                          <a:latin typeface="Cambria Math" panose="02040503050406030204" pitchFamily="18" charset="0"/>
                        </a:rPr>
                        <m:t>,</m:t>
                      </m:r>
                      <m:r>
                        <a:rPr lang="es-ES" sz="2000" b="0" i="1" smtClean="0">
                          <a:latin typeface="Cambria Math" panose="02040503050406030204" pitchFamily="18" charset="0"/>
                        </a:rPr>
                        <m:t>02825</m:t>
                      </m:r>
                    </m:oMath>
                  </m:oMathPara>
                </a14:m>
                <a:endParaRPr lang="es-CL" sz="2000" dirty="0"/>
              </a:p>
            </p:txBody>
          </p:sp>
        </mc:Choice>
        <mc:Fallback xmlns="">
          <p:sp>
            <p:nvSpPr>
              <p:cNvPr id="10" name="Rectángulo 9">
                <a:extLst>
                  <a:ext uri="{FF2B5EF4-FFF2-40B4-BE49-F238E27FC236}">
                    <a16:creationId xmlns:a16="http://schemas.microsoft.com/office/drawing/2014/main" id="{BAEA9ABE-4A30-2440-AD81-36881F589362}"/>
                  </a:ext>
                </a:extLst>
              </p:cNvPr>
              <p:cNvSpPr>
                <a:spLocks noRot="1" noChangeAspect="1" noMove="1" noResize="1" noEditPoints="1" noAdjustHandles="1" noChangeArrowheads="1" noChangeShapeType="1" noTextEdit="1"/>
              </p:cNvSpPr>
              <p:nvPr/>
            </p:nvSpPr>
            <p:spPr>
              <a:xfrm>
                <a:off x="1846160" y="4824654"/>
                <a:ext cx="9410218" cy="843116"/>
              </a:xfrm>
              <a:prstGeom prst="rect">
                <a:avLst/>
              </a:prstGeom>
              <a:blipFill>
                <a:blip r:embed="rId4"/>
                <a:stretch>
                  <a:fillRect t="-63235" b="-76471"/>
                </a:stretch>
              </a:blipFill>
            </p:spPr>
            <p:txBody>
              <a:bodyPr/>
              <a:lstStyle/>
              <a:p>
                <a:r>
                  <a:rPr lang="es-CL">
                    <a:noFill/>
                  </a:rPr>
                  <a:t> </a:t>
                </a:r>
              </a:p>
            </p:txBody>
          </p:sp>
        </mc:Fallback>
      </mc:AlternateContent>
    </p:spTree>
    <p:extLst>
      <p:ext uri="{BB962C8B-B14F-4D97-AF65-F5344CB8AC3E}">
        <p14:creationId xmlns:p14="http://schemas.microsoft.com/office/powerpoint/2010/main" val="36846719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6150C-338A-9C48-97A2-41072355BE87}"/>
              </a:ext>
            </a:extLst>
          </p:cNvPr>
          <p:cNvSpPr>
            <a:spLocks noGrp="1"/>
          </p:cNvSpPr>
          <p:nvPr>
            <p:ph type="ctrTitle"/>
          </p:nvPr>
        </p:nvSpPr>
        <p:spPr>
          <a:xfrm>
            <a:off x="2452439" y="658912"/>
            <a:ext cx="8738726" cy="594853"/>
          </a:xfrm>
        </p:spPr>
        <p:txBody>
          <a:bodyPr/>
          <a:lstStyle/>
          <a:p>
            <a:pPr algn="r"/>
            <a:r>
              <a:rPr lang="es-CL" dirty="0">
                <a:solidFill>
                  <a:schemeClr val="accent6">
                    <a:lumMod val="50000"/>
                  </a:schemeClr>
                </a:solidFill>
              </a:rPr>
              <a:t>Distribución de Estadístico proporción muestral</a:t>
            </a:r>
          </a:p>
        </p:txBody>
      </p:sp>
      <mc:AlternateContent xmlns:mc="http://schemas.openxmlformats.org/markup-compatibility/2006" xmlns:a14="http://schemas.microsoft.com/office/drawing/2010/main">
        <mc:Choice Requires="a14">
          <p:sp>
            <p:nvSpPr>
              <p:cNvPr id="10" name="Rectángulo 9">
                <a:extLst>
                  <a:ext uri="{FF2B5EF4-FFF2-40B4-BE49-F238E27FC236}">
                    <a16:creationId xmlns:a16="http://schemas.microsoft.com/office/drawing/2014/main" id="{BAEA9ABE-4A30-2440-AD81-36881F589362}"/>
                  </a:ext>
                </a:extLst>
              </p:cNvPr>
              <p:cNvSpPr/>
              <p:nvPr/>
            </p:nvSpPr>
            <p:spPr>
              <a:xfrm>
                <a:off x="1156074" y="1275888"/>
                <a:ext cx="8348670" cy="819840"/>
              </a:xfrm>
              <a:prstGeom prst="rect">
                <a:avLst/>
              </a:prstGeom>
            </p:spPr>
            <p:txBody>
              <a:bodyPr wrap="square">
                <a:spAutoFit/>
              </a:bodyPr>
              <a:lstStyle/>
              <a:p>
                <a:pPr algn="just"/>
                <a14:m>
                  <m:oMathPara xmlns:m="http://schemas.openxmlformats.org/officeDocument/2006/math">
                    <m:oMathParaPr>
                      <m:jc m:val="centerGroup"/>
                    </m:oMathParaPr>
                    <m:oMath xmlns:m="http://schemas.openxmlformats.org/officeDocument/2006/math">
                      <m:sSub>
                        <m:sSubPr>
                          <m:ctrlPr>
                            <a:rPr lang="es-ES" sz="1600" b="0" i="1" smtClean="0">
                              <a:latin typeface="Cambria Math" panose="02040503050406030204" pitchFamily="18" charset="0"/>
                            </a:rPr>
                          </m:ctrlPr>
                        </m:sSubPr>
                        <m:e>
                          <m:r>
                            <a:rPr lang="es-ES" sz="1600" b="0" i="1" smtClean="0">
                              <a:latin typeface="Cambria Math" panose="02040503050406030204" pitchFamily="18" charset="0"/>
                              <a:ea typeface="Cambria Math" panose="02040503050406030204" pitchFamily="18" charset="0"/>
                            </a:rPr>
                            <m:t>𝜎</m:t>
                          </m:r>
                        </m:e>
                        <m:sub>
                          <m:r>
                            <a:rPr lang="es-ES" sz="1600" b="0" i="1" smtClean="0">
                              <a:latin typeface="Cambria Math" panose="02040503050406030204" pitchFamily="18" charset="0"/>
                            </a:rPr>
                            <m:t>𝑝</m:t>
                          </m:r>
                        </m:sub>
                      </m:sSub>
                      <m:r>
                        <a:rPr lang="es-ES" sz="1600" b="0" i="1" smtClean="0">
                          <a:latin typeface="Cambria Math" panose="02040503050406030204" pitchFamily="18" charset="0"/>
                        </a:rPr>
                        <m:t>=</m:t>
                      </m:r>
                      <m:rad>
                        <m:radPr>
                          <m:degHide m:val="on"/>
                          <m:ctrlPr>
                            <a:rPr lang="es-ES" sz="1600" b="0" i="1" smtClean="0">
                              <a:latin typeface="Cambria Math" panose="02040503050406030204" pitchFamily="18" charset="0"/>
                            </a:rPr>
                          </m:ctrlPr>
                        </m:radPr>
                        <m:deg/>
                        <m:e>
                          <m:f>
                            <m:fPr>
                              <m:ctrlPr>
                                <a:rPr lang="es-ES" sz="1600" i="1">
                                  <a:latin typeface="Cambria Math" panose="02040503050406030204" pitchFamily="18" charset="0"/>
                                </a:rPr>
                              </m:ctrlPr>
                            </m:fPr>
                            <m:num>
                              <m:r>
                                <a:rPr lang="es-ES" sz="1600" i="1">
                                  <a:latin typeface="Cambria Math" panose="02040503050406030204" pitchFamily="18" charset="0"/>
                                </a:rPr>
                                <m:t>8∗</m:t>
                              </m:r>
                              <m:sSup>
                                <m:sSupPr>
                                  <m:ctrlPr>
                                    <a:rPr lang="es-ES" sz="1600" i="1">
                                      <a:latin typeface="Cambria Math" panose="02040503050406030204" pitchFamily="18" charset="0"/>
                                    </a:rPr>
                                  </m:ctrlPr>
                                </m:sSupPr>
                                <m:e>
                                  <m:d>
                                    <m:dPr>
                                      <m:ctrlPr>
                                        <a:rPr lang="es-ES" sz="1600" i="1">
                                          <a:latin typeface="Cambria Math" panose="02040503050406030204" pitchFamily="18" charset="0"/>
                                        </a:rPr>
                                      </m:ctrlPr>
                                    </m:dPr>
                                    <m:e>
                                      <m:r>
                                        <a:rPr lang="es-ES" sz="1600" i="1">
                                          <a:latin typeface="Cambria Math" panose="02040503050406030204" pitchFamily="18" charset="0"/>
                                        </a:rPr>
                                        <m:t>0,8−</m:t>
                                      </m:r>
                                      <m:f>
                                        <m:fPr>
                                          <m:type m:val="skw"/>
                                          <m:ctrlPr>
                                            <a:rPr lang="es-ES" sz="1600" i="1">
                                              <a:latin typeface="Cambria Math" panose="02040503050406030204" pitchFamily="18" charset="0"/>
                                            </a:rPr>
                                          </m:ctrlPr>
                                        </m:fPr>
                                        <m:num>
                                          <m:r>
                                            <a:rPr lang="es-ES" sz="1600" i="1">
                                              <a:latin typeface="Cambria Math" panose="02040503050406030204" pitchFamily="18" charset="0"/>
                                            </a:rPr>
                                            <m:t>1</m:t>
                                          </m:r>
                                        </m:num>
                                        <m:den>
                                          <m:r>
                                            <a:rPr lang="es-ES" sz="1600" i="1">
                                              <a:latin typeface="Cambria Math" panose="02040503050406030204" pitchFamily="18" charset="0"/>
                                            </a:rPr>
                                            <m:t>3</m:t>
                                          </m:r>
                                        </m:den>
                                      </m:f>
                                    </m:e>
                                  </m:d>
                                </m:e>
                                <m:sup>
                                  <m:r>
                                    <a:rPr lang="es-ES" sz="1600" i="1">
                                      <a:latin typeface="Cambria Math" panose="02040503050406030204" pitchFamily="18" charset="0"/>
                                    </a:rPr>
                                    <m:t>2</m:t>
                                  </m:r>
                                </m:sup>
                              </m:sSup>
                              <m:r>
                                <a:rPr lang="es-ES" sz="1600" i="1">
                                  <a:latin typeface="Cambria Math" panose="02040503050406030204" pitchFamily="18" charset="0"/>
                                </a:rPr>
                                <m:t>+112∗</m:t>
                              </m:r>
                              <m:sSup>
                                <m:sSupPr>
                                  <m:ctrlPr>
                                    <a:rPr lang="es-ES" sz="1600" i="1">
                                      <a:latin typeface="Cambria Math" panose="02040503050406030204" pitchFamily="18" charset="0"/>
                                    </a:rPr>
                                  </m:ctrlPr>
                                </m:sSupPr>
                                <m:e>
                                  <m:d>
                                    <m:dPr>
                                      <m:ctrlPr>
                                        <a:rPr lang="es-ES" sz="1600" i="1">
                                          <a:latin typeface="Cambria Math" panose="02040503050406030204" pitchFamily="18" charset="0"/>
                                        </a:rPr>
                                      </m:ctrlPr>
                                    </m:dPr>
                                    <m:e>
                                      <m:r>
                                        <a:rPr lang="es-ES" sz="1600" i="1">
                                          <a:latin typeface="Cambria Math" panose="02040503050406030204" pitchFamily="18" charset="0"/>
                                        </a:rPr>
                                        <m:t>0,6−</m:t>
                                      </m:r>
                                      <m:f>
                                        <m:fPr>
                                          <m:type m:val="skw"/>
                                          <m:ctrlPr>
                                            <a:rPr lang="es-ES" sz="1600" i="1">
                                              <a:latin typeface="Cambria Math" panose="02040503050406030204" pitchFamily="18" charset="0"/>
                                            </a:rPr>
                                          </m:ctrlPr>
                                        </m:fPr>
                                        <m:num>
                                          <m:r>
                                            <a:rPr lang="es-ES" sz="1600" i="1">
                                              <a:latin typeface="Cambria Math" panose="02040503050406030204" pitchFamily="18" charset="0"/>
                                            </a:rPr>
                                            <m:t>1</m:t>
                                          </m:r>
                                        </m:num>
                                        <m:den>
                                          <m:r>
                                            <a:rPr lang="es-ES" sz="1600" i="1">
                                              <a:latin typeface="Cambria Math" panose="02040503050406030204" pitchFamily="18" charset="0"/>
                                            </a:rPr>
                                            <m:t>3</m:t>
                                          </m:r>
                                        </m:den>
                                      </m:f>
                                    </m:e>
                                  </m:d>
                                </m:e>
                                <m:sup>
                                  <m:r>
                                    <a:rPr lang="es-ES" sz="1600" i="1">
                                      <a:latin typeface="Cambria Math" panose="02040503050406030204" pitchFamily="18" charset="0"/>
                                    </a:rPr>
                                    <m:t>2</m:t>
                                  </m:r>
                                </m:sup>
                              </m:sSup>
                              <m:r>
                                <a:rPr lang="es-ES" sz="1600" i="1">
                                  <a:latin typeface="Cambria Math" panose="02040503050406030204" pitchFamily="18" charset="0"/>
                                </a:rPr>
                                <m:t>+…+56</m:t>
                              </m:r>
                              <m:sSup>
                                <m:sSupPr>
                                  <m:ctrlPr>
                                    <a:rPr lang="es-ES" sz="1600" i="1">
                                      <a:latin typeface="Cambria Math" panose="02040503050406030204" pitchFamily="18" charset="0"/>
                                    </a:rPr>
                                  </m:ctrlPr>
                                </m:sSupPr>
                                <m:e>
                                  <m:d>
                                    <m:dPr>
                                      <m:ctrlPr>
                                        <a:rPr lang="es-ES" sz="1600" i="1">
                                          <a:latin typeface="Cambria Math" panose="02040503050406030204" pitchFamily="18" charset="0"/>
                                        </a:rPr>
                                      </m:ctrlPr>
                                    </m:dPr>
                                    <m:e>
                                      <m:r>
                                        <a:rPr lang="es-ES" sz="1600" i="1">
                                          <a:latin typeface="Cambria Math" panose="02040503050406030204" pitchFamily="18" charset="0"/>
                                        </a:rPr>
                                        <m:t>0−</m:t>
                                      </m:r>
                                      <m:f>
                                        <m:fPr>
                                          <m:type m:val="skw"/>
                                          <m:ctrlPr>
                                            <a:rPr lang="es-ES" sz="1600" i="1">
                                              <a:latin typeface="Cambria Math" panose="02040503050406030204" pitchFamily="18" charset="0"/>
                                            </a:rPr>
                                          </m:ctrlPr>
                                        </m:fPr>
                                        <m:num>
                                          <m:r>
                                            <a:rPr lang="es-ES" sz="1600" i="1">
                                              <a:latin typeface="Cambria Math" panose="02040503050406030204" pitchFamily="18" charset="0"/>
                                            </a:rPr>
                                            <m:t>1</m:t>
                                          </m:r>
                                        </m:num>
                                        <m:den>
                                          <m:r>
                                            <a:rPr lang="es-ES" sz="1600" i="1">
                                              <a:latin typeface="Cambria Math" panose="02040503050406030204" pitchFamily="18" charset="0"/>
                                            </a:rPr>
                                            <m:t>3</m:t>
                                          </m:r>
                                        </m:den>
                                      </m:f>
                                    </m:e>
                                  </m:d>
                                </m:e>
                                <m:sup>
                                  <m:r>
                                    <a:rPr lang="es-ES" sz="1600" i="1">
                                      <a:latin typeface="Cambria Math" panose="02040503050406030204" pitchFamily="18" charset="0"/>
                                    </a:rPr>
                                    <m:t>2</m:t>
                                  </m:r>
                                </m:sup>
                              </m:sSup>
                            </m:num>
                            <m:den>
                              <m:r>
                                <a:rPr lang="es-ES" sz="1600" i="1">
                                  <a:latin typeface="Cambria Math" panose="02040503050406030204" pitchFamily="18" charset="0"/>
                                </a:rPr>
                                <m:t>792</m:t>
                              </m:r>
                            </m:den>
                          </m:f>
                        </m:e>
                      </m:rad>
                      <m:r>
                        <a:rPr lang="es-ES" sz="1600" b="0" i="1" smtClean="0">
                          <a:latin typeface="Cambria Math" panose="02040503050406030204" pitchFamily="18" charset="0"/>
                        </a:rPr>
                        <m:t>=0,1681</m:t>
                      </m:r>
                    </m:oMath>
                  </m:oMathPara>
                </a14:m>
                <a:endParaRPr lang="es-CL" sz="1600" dirty="0"/>
              </a:p>
            </p:txBody>
          </p:sp>
        </mc:Choice>
        <mc:Fallback xmlns="">
          <p:sp>
            <p:nvSpPr>
              <p:cNvPr id="10" name="Rectángulo 9">
                <a:extLst>
                  <a:ext uri="{FF2B5EF4-FFF2-40B4-BE49-F238E27FC236}">
                    <a16:creationId xmlns:a16="http://schemas.microsoft.com/office/drawing/2014/main" id="{BAEA9ABE-4A30-2440-AD81-36881F589362}"/>
                  </a:ext>
                </a:extLst>
              </p:cNvPr>
              <p:cNvSpPr>
                <a:spLocks noRot="1" noChangeAspect="1" noMove="1" noResize="1" noEditPoints="1" noAdjustHandles="1" noChangeArrowheads="1" noChangeShapeType="1" noTextEdit="1"/>
              </p:cNvSpPr>
              <p:nvPr/>
            </p:nvSpPr>
            <p:spPr>
              <a:xfrm>
                <a:off x="1156074" y="1275888"/>
                <a:ext cx="8348670" cy="819840"/>
              </a:xfrm>
              <a:prstGeom prst="rect">
                <a:avLst/>
              </a:prstGeom>
              <a:blipFill>
                <a:blip r:embed="rId2"/>
                <a:stretch>
                  <a:fillRect t="-40909" b="-53030"/>
                </a:stretch>
              </a:blipFill>
            </p:spPr>
            <p:txBody>
              <a:bodyPr/>
              <a:lstStyle/>
              <a:p>
                <a:r>
                  <a:rPr lang="es-CL">
                    <a:noFill/>
                  </a:rPr>
                  <a:t> </a:t>
                </a:r>
              </a:p>
            </p:txBody>
          </p:sp>
        </mc:Fallback>
      </mc:AlternateContent>
      <mc:AlternateContent xmlns:mc="http://schemas.openxmlformats.org/markup-compatibility/2006" xmlns:a14="http://schemas.microsoft.com/office/drawing/2010/main">
        <mc:Choice Requires="a14">
          <p:sp>
            <p:nvSpPr>
              <p:cNvPr id="6" name="Rectángulo 5">
                <a:extLst>
                  <a:ext uri="{FF2B5EF4-FFF2-40B4-BE49-F238E27FC236}">
                    <a16:creationId xmlns:a16="http://schemas.microsoft.com/office/drawing/2014/main" id="{8E3341F5-F489-E347-A4AB-CAB6216D084B}"/>
                  </a:ext>
                </a:extLst>
              </p:cNvPr>
              <p:cNvSpPr/>
              <p:nvPr/>
            </p:nvSpPr>
            <p:spPr>
              <a:xfrm>
                <a:off x="1973879" y="2379364"/>
                <a:ext cx="6221831" cy="400110"/>
              </a:xfrm>
              <a:prstGeom prst="rect">
                <a:avLst/>
              </a:prstGeom>
            </p:spPr>
            <p:txBody>
              <a:bodyPr wrap="none">
                <a:spAutoFit/>
              </a:bodyPr>
              <a:lstStyle/>
              <a:p>
                <a:r>
                  <a:rPr lang="es-CL" sz="2000" dirty="0">
                    <a:solidFill>
                      <a:srgbClr val="000000"/>
                    </a:solidFill>
                  </a:rPr>
                  <a:t>La varianza de la distribución binomial es </a:t>
                </a:r>
                <a14:m>
                  <m:oMath xmlns:m="http://schemas.openxmlformats.org/officeDocument/2006/math">
                    <m:sSup>
                      <m:sSupPr>
                        <m:ctrlPr>
                          <a:rPr lang="es-CL" sz="2000" i="1" smtClean="0">
                            <a:solidFill>
                              <a:srgbClr val="000000"/>
                            </a:solidFill>
                            <a:latin typeface="Cambria Math" panose="02040503050406030204" pitchFamily="18" charset="0"/>
                          </a:rPr>
                        </m:ctrlPr>
                      </m:sSupPr>
                      <m:e>
                        <m:r>
                          <a:rPr lang="es-CL" sz="2000" i="1" smtClean="0">
                            <a:solidFill>
                              <a:srgbClr val="000000"/>
                            </a:solidFill>
                            <a:latin typeface="Cambria Math" panose="02040503050406030204" pitchFamily="18" charset="0"/>
                            <a:ea typeface="Cambria Math" panose="02040503050406030204" pitchFamily="18" charset="0"/>
                          </a:rPr>
                          <m:t>𝜎</m:t>
                        </m:r>
                      </m:e>
                      <m:sup>
                        <m:r>
                          <a:rPr lang="es-ES" sz="2000" b="0" i="1" smtClean="0">
                            <a:solidFill>
                              <a:srgbClr val="000000"/>
                            </a:solidFill>
                            <a:latin typeface="Cambria Math" panose="02040503050406030204" pitchFamily="18" charset="0"/>
                          </a:rPr>
                          <m:t>2</m:t>
                        </m:r>
                      </m:sup>
                    </m:sSup>
                    <m:r>
                      <a:rPr lang="es-ES" sz="2000" b="0" i="1" smtClean="0">
                        <a:solidFill>
                          <a:srgbClr val="000000"/>
                        </a:solidFill>
                        <a:latin typeface="Cambria Math" panose="02040503050406030204" pitchFamily="18" charset="0"/>
                      </a:rPr>
                      <m:t>=</m:t>
                    </m:r>
                    <m:r>
                      <a:rPr lang="es-ES" sz="2000" b="0" i="1" smtClean="0">
                        <a:solidFill>
                          <a:srgbClr val="000000"/>
                        </a:solidFill>
                        <a:latin typeface="Cambria Math" panose="02040503050406030204" pitchFamily="18" charset="0"/>
                      </a:rPr>
                      <m:t>𝑛𝑝</m:t>
                    </m:r>
                    <m:r>
                      <a:rPr lang="es-ES" sz="2000" b="0" i="1" smtClean="0">
                        <a:solidFill>
                          <a:srgbClr val="000000"/>
                        </a:solidFill>
                        <a:latin typeface="Cambria Math" panose="02040503050406030204" pitchFamily="18" charset="0"/>
                      </a:rPr>
                      <m:t>(1−</m:t>
                    </m:r>
                    <m:r>
                      <a:rPr lang="es-ES" sz="2000" b="0" i="1" smtClean="0">
                        <a:solidFill>
                          <a:srgbClr val="000000"/>
                        </a:solidFill>
                        <a:latin typeface="Cambria Math" panose="02040503050406030204" pitchFamily="18" charset="0"/>
                      </a:rPr>
                      <m:t>𝑝</m:t>
                    </m:r>
                    <m:r>
                      <a:rPr lang="es-ES" sz="2000" b="0" i="1" smtClean="0">
                        <a:solidFill>
                          <a:srgbClr val="000000"/>
                        </a:solidFill>
                        <a:latin typeface="Cambria Math" panose="02040503050406030204" pitchFamily="18" charset="0"/>
                      </a:rPr>
                      <m:t>)</m:t>
                    </m:r>
                  </m:oMath>
                </a14:m>
                <a:endParaRPr lang="es-CL" sz="2000" dirty="0"/>
              </a:p>
            </p:txBody>
          </p:sp>
        </mc:Choice>
        <mc:Fallback xmlns="">
          <p:sp>
            <p:nvSpPr>
              <p:cNvPr id="6" name="Rectángulo 5">
                <a:extLst>
                  <a:ext uri="{FF2B5EF4-FFF2-40B4-BE49-F238E27FC236}">
                    <a16:creationId xmlns:a16="http://schemas.microsoft.com/office/drawing/2014/main" id="{8E3341F5-F489-E347-A4AB-CAB6216D084B}"/>
                  </a:ext>
                </a:extLst>
              </p:cNvPr>
              <p:cNvSpPr>
                <a:spLocks noRot="1" noChangeAspect="1" noMove="1" noResize="1" noEditPoints="1" noAdjustHandles="1" noChangeArrowheads="1" noChangeShapeType="1" noTextEdit="1"/>
              </p:cNvSpPr>
              <p:nvPr/>
            </p:nvSpPr>
            <p:spPr>
              <a:xfrm>
                <a:off x="1973879" y="2379364"/>
                <a:ext cx="6221831" cy="400110"/>
              </a:xfrm>
              <a:prstGeom prst="rect">
                <a:avLst/>
              </a:prstGeom>
              <a:blipFill>
                <a:blip r:embed="rId3"/>
                <a:stretch>
                  <a:fillRect l="-1018" t="-9375" b="-28125"/>
                </a:stretch>
              </a:blipFill>
            </p:spPr>
            <p:txBody>
              <a:bodyPr/>
              <a:lstStyle/>
              <a:p>
                <a:r>
                  <a:rPr lang="es-CL">
                    <a:noFill/>
                  </a:rPr>
                  <a:t> </a:t>
                </a:r>
              </a:p>
            </p:txBody>
          </p:sp>
        </mc:Fallback>
      </mc:AlternateContent>
      <mc:AlternateContent xmlns:mc="http://schemas.openxmlformats.org/markup-compatibility/2006" xmlns:a14="http://schemas.microsoft.com/office/drawing/2010/main">
        <mc:Choice Requires="a14">
          <p:sp>
            <p:nvSpPr>
              <p:cNvPr id="7" name="Rectángulo 6">
                <a:extLst>
                  <a:ext uri="{FF2B5EF4-FFF2-40B4-BE49-F238E27FC236}">
                    <a16:creationId xmlns:a16="http://schemas.microsoft.com/office/drawing/2014/main" id="{4B5EF39A-14A2-ED4C-9C46-D200C4311CDF}"/>
                  </a:ext>
                </a:extLst>
              </p:cNvPr>
              <p:cNvSpPr/>
              <p:nvPr/>
            </p:nvSpPr>
            <p:spPr>
              <a:xfrm>
                <a:off x="1973878" y="2946919"/>
                <a:ext cx="9333033" cy="542906"/>
              </a:xfrm>
              <a:prstGeom prst="rect">
                <a:avLst/>
              </a:prstGeom>
            </p:spPr>
            <p:txBody>
              <a:bodyPr wrap="square">
                <a:spAutoFit/>
              </a:bodyPr>
              <a:lstStyle/>
              <a:p>
                <a:r>
                  <a:rPr lang="es-CL" dirty="0">
                    <a:solidFill>
                      <a:srgbClr val="000000"/>
                    </a:solidFill>
                    <a:latin typeface="Arial" panose="020B0604020202020204" pitchFamily="34" charset="0"/>
                  </a:rPr>
                  <a:t>La varianza de la distribución muestral de proporciones es </a:t>
                </a:r>
                <a14:m>
                  <m:oMath xmlns:m="http://schemas.openxmlformats.org/officeDocument/2006/math">
                    <m:sSubSup>
                      <m:sSubSupPr>
                        <m:ctrlPr>
                          <a:rPr lang="es-CL" sz="2000" i="1" smtClean="0">
                            <a:solidFill>
                              <a:srgbClr val="000000"/>
                            </a:solidFill>
                            <a:latin typeface="Cambria Math" panose="02040503050406030204" pitchFamily="18" charset="0"/>
                          </a:rPr>
                        </m:ctrlPr>
                      </m:sSubSupPr>
                      <m:e>
                        <m:r>
                          <a:rPr lang="es-CL" sz="2000" i="1" smtClean="0">
                            <a:solidFill>
                              <a:srgbClr val="000000"/>
                            </a:solidFill>
                            <a:latin typeface="Cambria Math" panose="02040503050406030204" pitchFamily="18" charset="0"/>
                            <a:ea typeface="Cambria Math" panose="02040503050406030204" pitchFamily="18" charset="0"/>
                          </a:rPr>
                          <m:t>𝜎</m:t>
                        </m:r>
                      </m:e>
                      <m:sub>
                        <m:r>
                          <a:rPr lang="es-ES" sz="2000" b="0" i="1" smtClean="0">
                            <a:solidFill>
                              <a:srgbClr val="000000"/>
                            </a:solidFill>
                            <a:latin typeface="Cambria Math" panose="02040503050406030204" pitchFamily="18" charset="0"/>
                          </a:rPr>
                          <m:t>𝑝</m:t>
                        </m:r>
                      </m:sub>
                      <m:sup>
                        <m:r>
                          <a:rPr lang="es-ES" sz="2000" b="0" i="1" smtClean="0">
                            <a:solidFill>
                              <a:srgbClr val="000000"/>
                            </a:solidFill>
                            <a:latin typeface="Cambria Math" panose="02040503050406030204" pitchFamily="18" charset="0"/>
                          </a:rPr>
                          <m:t>2</m:t>
                        </m:r>
                      </m:sup>
                    </m:sSubSup>
                    <m:r>
                      <a:rPr lang="es-ES" sz="2000" i="1">
                        <a:solidFill>
                          <a:srgbClr val="000000"/>
                        </a:solidFill>
                        <a:latin typeface="Cambria Math" panose="02040503050406030204" pitchFamily="18" charset="0"/>
                      </a:rPr>
                      <m:t>=</m:t>
                    </m:r>
                    <m:f>
                      <m:fPr>
                        <m:ctrlPr>
                          <a:rPr lang="es-ES" sz="2000" i="1" smtClean="0">
                            <a:solidFill>
                              <a:srgbClr val="000000"/>
                            </a:solidFill>
                            <a:latin typeface="Cambria Math" panose="02040503050406030204" pitchFamily="18" charset="0"/>
                          </a:rPr>
                        </m:ctrlPr>
                      </m:fPr>
                      <m:num>
                        <m:r>
                          <a:rPr lang="es-ES" sz="2000" b="0" i="1" smtClean="0">
                            <a:solidFill>
                              <a:srgbClr val="000000"/>
                            </a:solidFill>
                            <a:latin typeface="Cambria Math" panose="02040503050406030204" pitchFamily="18" charset="0"/>
                          </a:rPr>
                          <m:t>𝑝</m:t>
                        </m:r>
                        <m:r>
                          <a:rPr lang="es-ES" sz="2000" b="0" i="1" smtClean="0">
                            <a:solidFill>
                              <a:srgbClr val="000000"/>
                            </a:solidFill>
                            <a:latin typeface="Cambria Math" panose="02040503050406030204" pitchFamily="18" charset="0"/>
                          </a:rPr>
                          <m:t>(1−</m:t>
                        </m:r>
                        <m:r>
                          <a:rPr lang="es-ES" sz="2000" b="0" i="1" smtClean="0">
                            <a:solidFill>
                              <a:srgbClr val="000000"/>
                            </a:solidFill>
                            <a:latin typeface="Cambria Math" panose="02040503050406030204" pitchFamily="18" charset="0"/>
                          </a:rPr>
                          <m:t>𝑝</m:t>
                        </m:r>
                        <m:r>
                          <a:rPr lang="es-ES" sz="2000" b="0" i="1" smtClean="0">
                            <a:solidFill>
                              <a:srgbClr val="000000"/>
                            </a:solidFill>
                            <a:latin typeface="Cambria Math" panose="02040503050406030204" pitchFamily="18" charset="0"/>
                          </a:rPr>
                          <m:t>)</m:t>
                        </m:r>
                      </m:num>
                      <m:den>
                        <m:r>
                          <a:rPr lang="es-ES" sz="2000" b="0" i="1" smtClean="0">
                            <a:solidFill>
                              <a:srgbClr val="000000"/>
                            </a:solidFill>
                            <a:latin typeface="Cambria Math" panose="02040503050406030204" pitchFamily="18" charset="0"/>
                          </a:rPr>
                          <m:t>𝑛</m:t>
                        </m:r>
                      </m:den>
                    </m:f>
                  </m:oMath>
                </a14:m>
                <a:endParaRPr lang="es-CL" dirty="0"/>
              </a:p>
            </p:txBody>
          </p:sp>
        </mc:Choice>
        <mc:Fallback xmlns="">
          <p:sp>
            <p:nvSpPr>
              <p:cNvPr id="7" name="Rectángulo 6">
                <a:extLst>
                  <a:ext uri="{FF2B5EF4-FFF2-40B4-BE49-F238E27FC236}">
                    <a16:creationId xmlns:a16="http://schemas.microsoft.com/office/drawing/2014/main" id="{4B5EF39A-14A2-ED4C-9C46-D200C4311CDF}"/>
                  </a:ext>
                </a:extLst>
              </p:cNvPr>
              <p:cNvSpPr>
                <a:spLocks noRot="1" noChangeAspect="1" noMove="1" noResize="1" noEditPoints="1" noAdjustHandles="1" noChangeArrowheads="1" noChangeShapeType="1" noTextEdit="1"/>
              </p:cNvSpPr>
              <p:nvPr/>
            </p:nvSpPr>
            <p:spPr>
              <a:xfrm>
                <a:off x="1973878" y="2946919"/>
                <a:ext cx="9333033" cy="542906"/>
              </a:xfrm>
              <a:prstGeom prst="rect">
                <a:avLst/>
              </a:prstGeom>
              <a:blipFill>
                <a:blip r:embed="rId4"/>
                <a:stretch>
                  <a:fillRect l="-543" b="-2273"/>
                </a:stretch>
              </a:blipFill>
            </p:spPr>
            <p:txBody>
              <a:bodyPr/>
              <a:lstStyle/>
              <a:p>
                <a:r>
                  <a:rPr lang="es-CL">
                    <a:noFill/>
                  </a:rPr>
                  <a:t> </a:t>
                </a:r>
              </a:p>
            </p:txBody>
          </p:sp>
        </mc:Fallback>
      </mc:AlternateContent>
      <p:sp>
        <p:nvSpPr>
          <p:cNvPr id="8" name="Rectángulo 7">
            <a:extLst>
              <a:ext uri="{FF2B5EF4-FFF2-40B4-BE49-F238E27FC236}">
                <a16:creationId xmlns:a16="http://schemas.microsoft.com/office/drawing/2014/main" id="{A09B6C90-B125-794E-840F-0918E14C155B}"/>
              </a:ext>
            </a:extLst>
          </p:cNvPr>
          <p:cNvSpPr/>
          <p:nvPr/>
        </p:nvSpPr>
        <p:spPr>
          <a:xfrm>
            <a:off x="1973878" y="3995071"/>
            <a:ext cx="6096797" cy="400110"/>
          </a:xfrm>
          <a:prstGeom prst="rect">
            <a:avLst/>
          </a:prstGeom>
        </p:spPr>
        <p:txBody>
          <a:bodyPr wrap="none">
            <a:spAutoFit/>
          </a:bodyPr>
          <a:lstStyle/>
          <a:p>
            <a:r>
              <a:rPr lang="es-CL" sz="2000" dirty="0">
                <a:solidFill>
                  <a:srgbClr val="000000"/>
                </a:solidFill>
              </a:rPr>
              <a:t>Si se sustituyen los valores en esta fórmula tenemos que:</a:t>
            </a:r>
            <a:endParaRPr lang="es-CL" sz="2000" dirty="0"/>
          </a:p>
        </p:txBody>
      </p:sp>
      <mc:AlternateContent xmlns:mc="http://schemas.openxmlformats.org/markup-compatibility/2006" xmlns:a14="http://schemas.microsoft.com/office/drawing/2010/main">
        <mc:Choice Requires="a14">
          <p:sp>
            <p:nvSpPr>
              <p:cNvPr id="11" name="Rectángulo 10">
                <a:extLst>
                  <a:ext uri="{FF2B5EF4-FFF2-40B4-BE49-F238E27FC236}">
                    <a16:creationId xmlns:a16="http://schemas.microsoft.com/office/drawing/2014/main" id="{C19E4B1E-EA7F-9447-BCB4-BB0EAD9A1665}"/>
                  </a:ext>
                </a:extLst>
              </p:cNvPr>
              <p:cNvSpPr/>
              <p:nvPr/>
            </p:nvSpPr>
            <p:spPr>
              <a:xfrm>
                <a:off x="8070675" y="3638036"/>
                <a:ext cx="2867645" cy="91069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s-ES" i="1" smtClean="0">
                              <a:solidFill>
                                <a:srgbClr val="000000"/>
                              </a:solidFill>
                              <a:latin typeface="Cambria Math" panose="02040503050406030204" pitchFamily="18" charset="0"/>
                            </a:rPr>
                          </m:ctrlPr>
                        </m:sSubPr>
                        <m:e>
                          <m:r>
                            <a:rPr lang="es-ES" i="1" smtClean="0">
                              <a:solidFill>
                                <a:srgbClr val="000000"/>
                              </a:solidFill>
                              <a:latin typeface="Cambria Math" panose="02040503050406030204" pitchFamily="18" charset="0"/>
                              <a:ea typeface="Cambria Math" panose="02040503050406030204" pitchFamily="18" charset="0"/>
                            </a:rPr>
                            <m:t>𝜎</m:t>
                          </m:r>
                        </m:e>
                        <m:sub>
                          <m:r>
                            <a:rPr lang="es-ES" b="0" i="1" smtClean="0">
                              <a:solidFill>
                                <a:srgbClr val="000000"/>
                              </a:solidFill>
                              <a:latin typeface="Cambria Math" panose="02040503050406030204" pitchFamily="18" charset="0"/>
                            </a:rPr>
                            <m:t>𝑝</m:t>
                          </m:r>
                        </m:sub>
                      </m:sSub>
                      <m:r>
                        <a:rPr lang="es-ES" i="1">
                          <a:solidFill>
                            <a:srgbClr val="000000"/>
                          </a:solidFill>
                          <a:latin typeface="Cambria Math" panose="02040503050406030204" pitchFamily="18" charset="0"/>
                        </a:rPr>
                        <m:t>=</m:t>
                      </m:r>
                      <m:rad>
                        <m:radPr>
                          <m:degHide m:val="on"/>
                          <m:ctrlPr>
                            <a:rPr lang="es-ES" i="1" smtClean="0">
                              <a:solidFill>
                                <a:srgbClr val="000000"/>
                              </a:solidFill>
                              <a:latin typeface="Cambria Math" panose="02040503050406030204" pitchFamily="18" charset="0"/>
                            </a:rPr>
                          </m:ctrlPr>
                        </m:radPr>
                        <m:deg/>
                        <m:e>
                          <m:f>
                            <m:fPr>
                              <m:ctrlPr>
                                <a:rPr lang="es-ES" i="1">
                                  <a:solidFill>
                                    <a:srgbClr val="000000"/>
                                  </a:solidFill>
                                  <a:latin typeface="Cambria Math" panose="02040503050406030204" pitchFamily="18" charset="0"/>
                                </a:rPr>
                              </m:ctrlPr>
                            </m:fPr>
                            <m:num>
                              <m:f>
                                <m:fPr>
                                  <m:ctrlPr>
                                    <a:rPr lang="es-ES" i="1">
                                      <a:solidFill>
                                        <a:srgbClr val="000000"/>
                                      </a:solidFill>
                                      <a:latin typeface="Cambria Math" panose="02040503050406030204" pitchFamily="18" charset="0"/>
                                    </a:rPr>
                                  </m:ctrlPr>
                                </m:fPr>
                                <m:num>
                                  <m:r>
                                    <a:rPr lang="es-ES" i="1">
                                      <a:solidFill>
                                        <a:srgbClr val="000000"/>
                                      </a:solidFill>
                                      <a:latin typeface="Cambria Math" panose="02040503050406030204" pitchFamily="18" charset="0"/>
                                    </a:rPr>
                                    <m:t>1</m:t>
                                  </m:r>
                                </m:num>
                                <m:den>
                                  <m:r>
                                    <a:rPr lang="es-ES" i="1">
                                      <a:solidFill>
                                        <a:srgbClr val="000000"/>
                                      </a:solidFill>
                                      <a:latin typeface="Cambria Math" panose="02040503050406030204" pitchFamily="18" charset="0"/>
                                    </a:rPr>
                                    <m:t>3</m:t>
                                  </m:r>
                                </m:den>
                              </m:f>
                              <m:d>
                                <m:dPr>
                                  <m:ctrlPr>
                                    <a:rPr lang="es-ES" i="1">
                                      <a:solidFill>
                                        <a:srgbClr val="000000"/>
                                      </a:solidFill>
                                      <a:latin typeface="Cambria Math" panose="02040503050406030204" pitchFamily="18" charset="0"/>
                                    </a:rPr>
                                  </m:ctrlPr>
                                </m:dPr>
                                <m:e>
                                  <m:r>
                                    <a:rPr lang="es-ES" i="1">
                                      <a:solidFill>
                                        <a:srgbClr val="000000"/>
                                      </a:solidFill>
                                      <a:latin typeface="Cambria Math" panose="02040503050406030204" pitchFamily="18" charset="0"/>
                                    </a:rPr>
                                    <m:t>1−</m:t>
                                  </m:r>
                                  <m:f>
                                    <m:fPr>
                                      <m:ctrlPr>
                                        <a:rPr lang="es-ES" i="1">
                                          <a:solidFill>
                                            <a:srgbClr val="000000"/>
                                          </a:solidFill>
                                          <a:latin typeface="Cambria Math" panose="02040503050406030204" pitchFamily="18" charset="0"/>
                                        </a:rPr>
                                      </m:ctrlPr>
                                    </m:fPr>
                                    <m:num>
                                      <m:r>
                                        <a:rPr lang="es-ES" i="1">
                                          <a:solidFill>
                                            <a:srgbClr val="000000"/>
                                          </a:solidFill>
                                          <a:latin typeface="Cambria Math" panose="02040503050406030204" pitchFamily="18" charset="0"/>
                                        </a:rPr>
                                        <m:t>1</m:t>
                                      </m:r>
                                    </m:num>
                                    <m:den>
                                      <m:r>
                                        <a:rPr lang="es-ES" i="1">
                                          <a:solidFill>
                                            <a:srgbClr val="000000"/>
                                          </a:solidFill>
                                          <a:latin typeface="Cambria Math" panose="02040503050406030204" pitchFamily="18" charset="0"/>
                                        </a:rPr>
                                        <m:t>3</m:t>
                                      </m:r>
                                    </m:den>
                                  </m:f>
                                </m:e>
                              </m:d>
                            </m:num>
                            <m:den>
                              <m:r>
                                <a:rPr lang="es-ES" i="1">
                                  <a:solidFill>
                                    <a:srgbClr val="000000"/>
                                  </a:solidFill>
                                  <a:latin typeface="Cambria Math" panose="02040503050406030204" pitchFamily="18" charset="0"/>
                                </a:rPr>
                                <m:t>5</m:t>
                              </m:r>
                            </m:den>
                          </m:f>
                        </m:e>
                      </m:rad>
                      <m:r>
                        <a:rPr lang="es-ES" b="0" i="1" smtClean="0">
                          <a:solidFill>
                            <a:srgbClr val="000000"/>
                          </a:solidFill>
                          <a:latin typeface="Cambria Math" panose="02040503050406030204" pitchFamily="18" charset="0"/>
                        </a:rPr>
                        <m:t>=0,2108</m:t>
                      </m:r>
                    </m:oMath>
                  </m:oMathPara>
                </a14:m>
                <a:endParaRPr lang="es-CL" dirty="0"/>
              </a:p>
            </p:txBody>
          </p:sp>
        </mc:Choice>
        <mc:Fallback xmlns="">
          <p:sp>
            <p:nvSpPr>
              <p:cNvPr id="11" name="Rectángulo 10">
                <a:extLst>
                  <a:ext uri="{FF2B5EF4-FFF2-40B4-BE49-F238E27FC236}">
                    <a16:creationId xmlns:a16="http://schemas.microsoft.com/office/drawing/2014/main" id="{C19E4B1E-EA7F-9447-BCB4-BB0EAD9A1665}"/>
                  </a:ext>
                </a:extLst>
              </p:cNvPr>
              <p:cNvSpPr>
                <a:spLocks noRot="1" noChangeAspect="1" noMove="1" noResize="1" noEditPoints="1" noAdjustHandles="1" noChangeArrowheads="1" noChangeShapeType="1" noTextEdit="1"/>
              </p:cNvSpPr>
              <p:nvPr/>
            </p:nvSpPr>
            <p:spPr>
              <a:xfrm>
                <a:off x="8070675" y="3638036"/>
                <a:ext cx="2867645" cy="910699"/>
              </a:xfrm>
              <a:prstGeom prst="rect">
                <a:avLst/>
              </a:prstGeom>
              <a:blipFill>
                <a:blip r:embed="rId5"/>
                <a:stretch>
                  <a:fillRect/>
                </a:stretch>
              </a:blipFill>
            </p:spPr>
            <p:txBody>
              <a:bodyPr/>
              <a:lstStyle/>
              <a:p>
                <a:r>
                  <a:rPr lang="es-CL">
                    <a:noFill/>
                  </a:rPr>
                  <a:t> </a:t>
                </a:r>
              </a:p>
            </p:txBody>
          </p:sp>
        </mc:Fallback>
      </mc:AlternateContent>
      <p:sp>
        <p:nvSpPr>
          <p:cNvPr id="12" name="Rectángulo 11">
            <a:extLst>
              <a:ext uri="{FF2B5EF4-FFF2-40B4-BE49-F238E27FC236}">
                <a16:creationId xmlns:a16="http://schemas.microsoft.com/office/drawing/2014/main" id="{1A90267D-33CE-864A-BE6D-F93F7509D95A}"/>
              </a:ext>
            </a:extLst>
          </p:cNvPr>
          <p:cNvSpPr/>
          <p:nvPr/>
        </p:nvSpPr>
        <p:spPr>
          <a:xfrm>
            <a:off x="1973878" y="4752216"/>
            <a:ext cx="9108880" cy="707886"/>
          </a:xfrm>
          <a:prstGeom prst="rect">
            <a:avLst/>
          </a:prstGeom>
        </p:spPr>
        <p:txBody>
          <a:bodyPr wrap="square">
            <a:spAutoFit/>
          </a:bodyPr>
          <a:lstStyle/>
          <a:p>
            <a:pPr algn="just"/>
            <a:r>
              <a:rPr lang="es-CL" sz="2000" dirty="0">
                <a:solidFill>
                  <a:srgbClr val="000000"/>
                </a:solidFill>
              </a:rPr>
              <a:t>este valor no coincide con el de 0.1681, ya que nos falta agregar el factor de corrección para una población finita y un muestreo sin reemplazo:</a:t>
            </a:r>
            <a:endParaRPr lang="es-CL" sz="2000" dirty="0"/>
          </a:p>
        </p:txBody>
      </p:sp>
      <mc:AlternateContent xmlns:mc="http://schemas.openxmlformats.org/markup-compatibility/2006" xmlns:a14="http://schemas.microsoft.com/office/drawing/2010/main">
        <mc:Choice Requires="a14">
          <p:sp>
            <p:nvSpPr>
              <p:cNvPr id="13" name="Rectángulo 12">
                <a:extLst>
                  <a:ext uri="{FF2B5EF4-FFF2-40B4-BE49-F238E27FC236}">
                    <a16:creationId xmlns:a16="http://schemas.microsoft.com/office/drawing/2014/main" id="{B9F868F0-AFA9-FD47-ADEA-B14590A91AA7}"/>
                  </a:ext>
                </a:extLst>
              </p:cNvPr>
              <p:cNvSpPr/>
              <p:nvPr/>
            </p:nvSpPr>
            <p:spPr>
              <a:xfrm>
                <a:off x="3961104" y="5597250"/>
                <a:ext cx="3743076" cy="100078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s-ES" i="1" smtClean="0">
                              <a:solidFill>
                                <a:srgbClr val="000000"/>
                              </a:solidFill>
                              <a:latin typeface="Cambria Math" panose="02040503050406030204" pitchFamily="18" charset="0"/>
                            </a:rPr>
                          </m:ctrlPr>
                        </m:sSubPr>
                        <m:e>
                          <m:r>
                            <a:rPr lang="es-ES" i="1">
                              <a:solidFill>
                                <a:srgbClr val="000000"/>
                              </a:solidFill>
                              <a:latin typeface="Cambria Math" panose="02040503050406030204" pitchFamily="18" charset="0"/>
                              <a:ea typeface="Cambria Math" panose="02040503050406030204" pitchFamily="18" charset="0"/>
                            </a:rPr>
                            <m:t>𝜎</m:t>
                          </m:r>
                        </m:e>
                        <m:sub>
                          <m:r>
                            <a:rPr lang="es-ES" i="1">
                              <a:solidFill>
                                <a:srgbClr val="000000"/>
                              </a:solidFill>
                              <a:latin typeface="Cambria Math" panose="02040503050406030204" pitchFamily="18" charset="0"/>
                            </a:rPr>
                            <m:t>𝑝</m:t>
                          </m:r>
                        </m:sub>
                      </m:sSub>
                      <m:r>
                        <a:rPr lang="es-ES" i="1">
                          <a:solidFill>
                            <a:srgbClr val="000000"/>
                          </a:solidFill>
                          <a:latin typeface="Cambria Math" panose="02040503050406030204" pitchFamily="18" charset="0"/>
                        </a:rPr>
                        <m:t>=</m:t>
                      </m:r>
                      <m:rad>
                        <m:radPr>
                          <m:degHide m:val="on"/>
                          <m:ctrlPr>
                            <a:rPr lang="es-ES" i="1">
                              <a:solidFill>
                                <a:srgbClr val="000000"/>
                              </a:solidFill>
                              <a:latin typeface="Cambria Math" panose="02040503050406030204" pitchFamily="18" charset="0"/>
                            </a:rPr>
                          </m:ctrlPr>
                        </m:radPr>
                        <m:deg/>
                        <m:e>
                          <m:f>
                            <m:fPr>
                              <m:ctrlPr>
                                <a:rPr lang="es-ES" i="1">
                                  <a:solidFill>
                                    <a:srgbClr val="000000"/>
                                  </a:solidFill>
                                  <a:latin typeface="Cambria Math" panose="02040503050406030204" pitchFamily="18" charset="0"/>
                                </a:rPr>
                              </m:ctrlPr>
                            </m:fPr>
                            <m:num>
                              <m:f>
                                <m:fPr>
                                  <m:ctrlPr>
                                    <a:rPr lang="es-ES" i="1">
                                      <a:solidFill>
                                        <a:srgbClr val="000000"/>
                                      </a:solidFill>
                                      <a:latin typeface="Cambria Math" panose="02040503050406030204" pitchFamily="18" charset="0"/>
                                    </a:rPr>
                                  </m:ctrlPr>
                                </m:fPr>
                                <m:num>
                                  <m:r>
                                    <a:rPr lang="es-ES" i="1">
                                      <a:solidFill>
                                        <a:srgbClr val="000000"/>
                                      </a:solidFill>
                                      <a:latin typeface="Cambria Math" panose="02040503050406030204" pitchFamily="18" charset="0"/>
                                    </a:rPr>
                                    <m:t>1</m:t>
                                  </m:r>
                                </m:num>
                                <m:den>
                                  <m:r>
                                    <a:rPr lang="es-ES" i="1">
                                      <a:solidFill>
                                        <a:srgbClr val="000000"/>
                                      </a:solidFill>
                                      <a:latin typeface="Cambria Math" panose="02040503050406030204" pitchFamily="18" charset="0"/>
                                    </a:rPr>
                                    <m:t>3</m:t>
                                  </m:r>
                                </m:den>
                              </m:f>
                              <m:d>
                                <m:dPr>
                                  <m:ctrlPr>
                                    <a:rPr lang="es-ES" i="1">
                                      <a:solidFill>
                                        <a:srgbClr val="000000"/>
                                      </a:solidFill>
                                      <a:latin typeface="Cambria Math" panose="02040503050406030204" pitchFamily="18" charset="0"/>
                                    </a:rPr>
                                  </m:ctrlPr>
                                </m:dPr>
                                <m:e>
                                  <m:r>
                                    <a:rPr lang="es-ES" i="1">
                                      <a:solidFill>
                                        <a:srgbClr val="000000"/>
                                      </a:solidFill>
                                      <a:latin typeface="Cambria Math" panose="02040503050406030204" pitchFamily="18" charset="0"/>
                                    </a:rPr>
                                    <m:t>1−</m:t>
                                  </m:r>
                                  <m:f>
                                    <m:fPr>
                                      <m:ctrlPr>
                                        <a:rPr lang="es-ES" i="1">
                                          <a:solidFill>
                                            <a:srgbClr val="000000"/>
                                          </a:solidFill>
                                          <a:latin typeface="Cambria Math" panose="02040503050406030204" pitchFamily="18" charset="0"/>
                                        </a:rPr>
                                      </m:ctrlPr>
                                    </m:fPr>
                                    <m:num>
                                      <m:r>
                                        <a:rPr lang="es-ES" i="1">
                                          <a:solidFill>
                                            <a:srgbClr val="000000"/>
                                          </a:solidFill>
                                          <a:latin typeface="Cambria Math" panose="02040503050406030204" pitchFamily="18" charset="0"/>
                                        </a:rPr>
                                        <m:t>1</m:t>
                                      </m:r>
                                    </m:num>
                                    <m:den>
                                      <m:r>
                                        <a:rPr lang="es-ES" i="1">
                                          <a:solidFill>
                                            <a:srgbClr val="000000"/>
                                          </a:solidFill>
                                          <a:latin typeface="Cambria Math" panose="02040503050406030204" pitchFamily="18" charset="0"/>
                                        </a:rPr>
                                        <m:t>3</m:t>
                                      </m:r>
                                    </m:den>
                                  </m:f>
                                </m:e>
                              </m:d>
                            </m:num>
                            <m:den>
                              <m:r>
                                <a:rPr lang="es-ES" i="1">
                                  <a:solidFill>
                                    <a:srgbClr val="000000"/>
                                  </a:solidFill>
                                  <a:latin typeface="Cambria Math" panose="02040503050406030204" pitchFamily="18" charset="0"/>
                                </a:rPr>
                                <m:t>5</m:t>
                              </m:r>
                            </m:den>
                          </m:f>
                        </m:e>
                      </m:rad>
                      <m:rad>
                        <m:radPr>
                          <m:degHide m:val="on"/>
                          <m:ctrlPr>
                            <a:rPr lang="es-ES" i="1" smtClean="0">
                              <a:solidFill>
                                <a:srgbClr val="000000"/>
                              </a:solidFill>
                              <a:latin typeface="Cambria Math" panose="02040503050406030204" pitchFamily="18" charset="0"/>
                            </a:rPr>
                          </m:ctrlPr>
                        </m:radPr>
                        <m:deg/>
                        <m:e>
                          <m:f>
                            <m:fPr>
                              <m:ctrlPr>
                                <a:rPr lang="es-ES" i="1" smtClean="0">
                                  <a:solidFill>
                                    <a:srgbClr val="000000"/>
                                  </a:solidFill>
                                  <a:latin typeface="Cambria Math" panose="02040503050406030204" pitchFamily="18" charset="0"/>
                                </a:rPr>
                              </m:ctrlPr>
                            </m:fPr>
                            <m:num>
                              <m:r>
                                <a:rPr lang="es-ES" b="0" i="1" smtClean="0">
                                  <a:solidFill>
                                    <a:srgbClr val="000000"/>
                                  </a:solidFill>
                                  <a:latin typeface="Cambria Math" panose="02040503050406030204" pitchFamily="18" charset="0"/>
                                </a:rPr>
                                <m:t>12−5</m:t>
                              </m:r>
                            </m:num>
                            <m:den>
                              <m:r>
                                <a:rPr lang="es-ES" b="0" i="1" smtClean="0">
                                  <a:solidFill>
                                    <a:srgbClr val="000000"/>
                                  </a:solidFill>
                                  <a:latin typeface="Cambria Math" panose="02040503050406030204" pitchFamily="18" charset="0"/>
                                </a:rPr>
                                <m:t>12−1</m:t>
                              </m:r>
                            </m:den>
                          </m:f>
                        </m:e>
                      </m:rad>
                      <m:r>
                        <a:rPr lang="es-ES" b="0" i="1" smtClean="0">
                          <a:solidFill>
                            <a:srgbClr val="000000"/>
                          </a:solidFill>
                          <a:latin typeface="Cambria Math" panose="02040503050406030204" pitchFamily="18" charset="0"/>
                        </a:rPr>
                        <m:t>=0,1681</m:t>
                      </m:r>
                    </m:oMath>
                  </m:oMathPara>
                </a14:m>
                <a:endParaRPr lang="es-CL" dirty="0"/>
              </a:p>
            </p:txBody>
          </p:sp>
        </mc:Choice>
        <mc:Fallback xmlns="">
          <p:sp>
            <p:nvSpPr>
              <p:cNvPr id="13" name="Rectángulo 12">
                <a:extLst>
                  <a:ext uri="{FF2B5EF4-FFF2-40B4-BE49-F238E27FC236}">
                    <a16:creationId xmlns:a16="http://schemas.microsoft.com/office/drawing/2014/main" id="{B9F868F0-AFA9-FD47-ADEA-B14590A91AA7}"/>
                  </a:ext>
                </a:extLst>
              </p:cNvPr>
              <p:cNvSpPr>
                <a:spLocks noRot="1" noChangeAspect="1" noMove="1" noResize="1" noEditPoints="1" noAdjustHandles="1" noChangeArrowheads="1" noChangeShapeType="1" noTextEdit="1"/>
              </p:cNvSpPr>
              <p:nvPr/>
            </p:nvSpPr>
            <p:spPr>
              <a:xfrm>
                <a:off x="3961104" y="5597250"/>
                <a:ext cx="3743076" cy="1000787"/>
              </a:xfrm>
              <a:prstGeom prst="rect">
                <a:avLst/>
              </a:prstGeom>
              <a:blipFill>
                <a:blip r:embed="rId6"/>
                <a:stretch>
                  <a:fillRect/>
                </a:stretch>
              </a:blipFill>
            </p:spPr>
            <p:txBody>
              <a:bodyPr/>
              <a:lstStyle/>
              <a:p>
                <a:r>
                  <a:rPr lang="es-CL">
                    <a:noFill/>
                  </a:rPr>
                  <a:t> </a:t>
                </a:r>
              </a:p>
            </p:txBody>
          </p:sp>
        </mc:Fallback>
      </mc:AlternateContent>
    </p:spTree>
    <p:extLst>
      <p:ext uri="{BB962C8B-B14F-4D97-AF65-F5344CB8AC3E}">
        <p14:creationId xmlns:p14="http://schemas.microsoft.com/office/powerpoint/2010/main" val="2656288674"/>
      </p:ext>
    </p:extLst>
  </p:cSld>
  <p:clrMapOvr>
    <a:masterClrMapping/>
  </p:clrMapOvr>
</p:sld>
</file>

<file path=ppt/theme/theme1.xml><?xml version="1.0" encoding="utf-8"?>
<a:theme xmlns:a="http://schemas.openxmlformats.org/drawingml/2006/main" name="Tema de Offic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50107</TotalTime>
  <Words>1567</Words>
  <Application>Microsoft Office PowerPoint</Application>
  <PresentationFormat>Panorámica</PresentationFormat>
  <Paragraphs>207</Paragraphs>
  <Slides>26</Slides>
  <Notes>14</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26</vt:i4>
      </vt:variant>
    </vt:vector>
  </HeadingPairs>
  <TitlesOfParts>
    <vt:vector size="32" baseType="lpstr">
      <vt:lpstr>Arial</vt:lpstr>
      <vt:lpstr>Calibri</vt:lpstr>
      <vt:lpstr>Calibri Light</vt:lpstr>
      <vt:lpstr>Cambria Math</vt:lpstr>
      <vt:lpstr>HelveticaNeue</vt:lpstr>
      <vt:lpstr>Tema de Office</vt:lpstr>
      <vt:lpstr>Módulo Inferencia Estadística</vt:lpstr>
      <vt:lpstr>Presentación de PowerPoint</vt:lpstr>
      <vt:lpstr>Distribución de Estadístico proporción muestral</vt:lpstr>
      <vt:lpstr>Distribución de Estadístico proporción muestral</vt:lpstr>
      <vt:lpstr>Distribución de Estadístico proporción muestral</vt:lpstr>
      <vt:lpstr>Distribución de Estadístico proporción muestral</vt:lpstr>
      <vt:lpstr>Distribución de Estadístico proporción muestral</vt:lpstr>
      <vt:lpstr>Distribución de Estadístico proporción muestral</vt:lpstr>
      <vt:lpstr>Distribución de Estadístico proporción muestral</vt:lpstr>
      <vt:lpstr>Distribución de Estadístico proporción muestral</vt:lpstr>
      <vt:lpstr>Distribución de Estadístico proporción muestral</vt:lpstr>
      <vt:lpstr>Distribución de Estadístico proporción muestral</vt:lpstr>
      <vt:lpstr>Distribución de Estadístico proporción muestral</vt:lpstr>
      <vt:lpstr>Intervalo de Confianza para Proporciones</vt:lpstr>
      <vt:lpstr>Intervalo de Confianza para Proporciones</vt:lpstr>
      <vt:lpstr>Intervalo de Confianza para Proporciones</vt:lpstr>
      <vt:lpstr>Intervalo de Confianza para Proporciones</vt:lpstr>
      <vt:lpstr>Construcción I.C. para la proporción</vt:lpstr>
      <vt:lpstr>Construcción I.C. para la proporción</vt:lpstr>
      <vt:lpstr>Construcción I.C. para la proporción</vt:lpstr>
      <vt:lpstr>Consideraciones</vt:lpstr>
      <vt:lpstr>Ejercicio</vt:lpstr>
      <vt:lpstr>Desarrollo</vt:lpstr>
      <vt:lpstr>Tamaño de muestra</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Javiera Ventura Coello</dc:creator>
  <cp:lastModifiedBy>Hugo Ub</cp:lastModifiedBy>
  <cp:revision>352</cp:revision>
  <dcterms:created xsi:type="dcterms:W3CDTF">2019-07-03T20:50:11Z</dcterms:created>
  <dcterms:modified xsi:type="dcterms:W3CDTF">2020-12-11T02:12:37Z</dcterms:modified>
</cp:coreProperties>
</file>